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7" r:id="rId6"/>
    <p:sldId id="270" r:id="rId7"/>
    <p:sldId id="271" r:id="rId8"/>
    <p:sldId id="260" r:id="rId9"/>
    <p:sldId id="261" r:id="rId10"/>
    <p:sldId id="262" r:id="rId11"/>
    <p:sldId id="266" r:id="rId12"/>
    <p:sldId id="263" r:id="rId13"/>
    <p:sldId id="265" r:id="rId14"/>
    <p:sldId id="276" r:id="rId15"/>
    <p:sldId id="275" r:id="rId16"/>
    <p:sldId id="274" r:id="rId17"/>
    <p:sldId id="278" r:id="rId18"/>
    <p:sldId id="279" r:id="rId19"/>
    <p:sldId id="272" r:id="rId20"/>
    <p:sldId id="273"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805535-68CC-4359-8610-73F2AA08B461}" v="1174" dt="2021-04-28T10:06:45.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75" d="100"/>
          <a:sy n="75" d="100"/>
        </p:scale>
        <p:origin x="33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29-Apr-21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9965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857E33E-8B18-4087-B112-809917729534}" type="datetimeFigureOut">
              <a:rPr lang="en-US" dirty="0"/>
              <a:t>29-Apr-21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22628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FFE419-2371-464F-8239-3959401C3561}" type="datetimeFigureOut">
              <a:rPr lang="en-US" dirty="0"/>
              <a:t>29-Apr-21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5515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162C4-EDD9-4389-A98B-B87ECEA2A816}" type="datetimeFigureOut">
              <a:rPr lang="en-US" dirty="0"/>
              <a:t>29-Apr-21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51230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29-Apr-21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32698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A954B2F-12DE-47F5-8894-472B206D2E1E}" type="datetimeFigureOut">
              <a:rPr lang="en-US" dirty="0"/>
              <a:t>29-Apr-21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95521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F30E46F-7819-4ACF-B48B-48222C2ACC88}" type="datetimeFigureOut">
              <a:rPr lang="en-US" dirty="0"/>
              <a:t>29-Apr-21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2791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29-Apr-21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52213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29-Apr-21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55539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29-Apr-21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70062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29-Apr-21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51719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29-Apr-21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1082824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hyperlink" Target="https://en.m.wikipedia.org/wiki/Seismic_activity" TargetMode="External"/><Relationship Id="rId13" Type="http://schemas.openxmlformats.org/officeDocument/2006/relationships/hyperlink" Target="https://en.m.wikipedia.org/wiki/Gas_compressor" TargetMode="External"/><Relationship Id="rId3" Type="http://schemas.openxmlformats.org/officeDocument/2006/relationships/image" Target="../media/image3.png"/><Relationship Id="rId7" Type="http://schemas.openxmlformats.org/officeDocument/2006/relationships/hyperlink" Target="https://en.m.wikipedia.org/wiki/Process_control" TargetMode="External"/><Relationship Id="rId12" Type="http://schemas.openxmlformats.org/officeDocument/2006/relationships/hyperlink" Target="https://en.m.wikipedia.org/wiki/Accelerometer#cite_note-17" TargetMode="External"/><Relationship Id="rId2" Type="http://schemas.openxmlformats.org/officeDocument/2006/relationships/image" Target="../media/image2.png"/><Relationship Id="rId16" Type="http://schemas.openxmlformats.org/officeDocument/2006/relationships/hyperlink" Target="https://en.m.wikipedia.org/wiki/Accelerometer#cite_note-20" TargetMode="External"/><Relationship Id="rId1" Type="http://schemas.openxmlformats.org/officeDocument/2006/relationships/slideLayout" Target="../slideLayouts/slideLayout2.xml"/><Relationship Id="rId6" Type="http://schemas.openxmlformats.org/officeDocument/2006/relationships/hyperlink" Target="https://en.m.wikipedia.org/wiki/Vibration" TargetMode="External"/><Relationship Id="rId11" Type="http://schemas.openxmlformats.org/officeDocument/2006/relationships/hyperlink" Target="https://en.m.wikipedia.org/wiki/Accelerometer#cite_note-16" TargetMode="External"/><Relationship Id="rId5" Type="http://schemas.microsoft.com/office/2007/relationships/hdphoto" Target="../media/hdphoto1.wdp"/><Relationship Id="rId15" Type="http://schemas.openxmlformats.org/officeDocument/2006/relationships/hyperlink" Target="https://en.m.wikipedia.org/wiki/Accelerometer#cite_note-19" TargetMode="External"/><Relationship Id="rId10" Type="http://schemas.openxmlformats.org/officeDocument/2006/relationships/hyperlink" Target="https://en.m.wikipedia.org/wiki/Accelerometer#cite_note-15" TargetMode="External"/><Relationship Id="rId4" Type="http://schemas.openxmlformats.org/officeDocument/2006/relationships/image" Target="../media/image5.png"/><Relationship Id="rId9" Type="http://schemas.openxmlformats.org/officeDocument/2006/relationships/hyperlink" Target="https://en.m.wikipedia.org/wiki/Pump" TargetMode="External"/><Relationship Id="rId14" Type="http://schemas.openxmlformats.org/officeDocument/2006/relationships/hyperlink" Target="https://en.m.wikipedia.org/wiki/Accelerometer#cite_note-web._-1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emf"/><Relationship Id="rId5" Type="http://schemas.microsoft.com/office/2007/relationships/hdphoto" Target="../media/hdphoto1.wdp"/><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jfif"/><Relationship Id="rId5" Type="http://schemas.microsoft.com/office/2007/relationships/hdphoto" Target="../media/hdphoto1.wdp"/><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emf"/><Relationship Id="rId5" Type="http://schemas.microsoft.com/office/2007/relationships/hdphoto" Target="../media/hdphoto1.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jfif"/><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xmlns="" id="{F5ECC077-2984-46E2-9ACA-9CD432767A9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79" cy="6857989"/>
          </a:xfrm>
          <a:prstGeom prst="rect">
            <a:avLst/>
          </a:prstGeom>
        </p:spPr>
      </p:pic>
      <p:sp>
        <p:nvSpPr>
          <p:cNvPr id="2" name="Title 1"/>
          <p:cNvSpPr>
            <a:spLocks noGrp="1"/>
          </p:cNvSpPr>
          <p:nvPr>
            <p:ph type="ctrTitle"/>
          </p:nvPr>
        </p:nvSpPr>
        <p:spPr>
          <a:xfrm>
            <a:off x="2199599" y="1604215"/>
            <a:ext cx="8376514" cy="1765913"/>
          </a:xfrm>
        </p:spPr>
        <p:txBody>
          <a:bodyPr>
            <a:normAutofit/>
          </a:bodyPr>
          <a:lstStyle/>
          <a:p>
            <a:r>
              <a:rPr lang="en-US" sz="4800" dirty="0">
                <a:solidFill>
                  <a:srgbClr val="FFFFFF"/>
                </a:solidFill>
                <a:latin typeface="Bembo"/>
                <a:ea typeface="Batang"/>
                <a:cs typeface="Arial"/>
              </a:rPr>
              <a:t>Vehicle Collision Detection</a:t>
            </a:r>
            <a:endParaRPr lang="en-US" sz="4800">
              <a:solidFill>
                <a:srgbClr val="FFFFFF"/>
              </a:solidFill>
              <a:latin typeface="Bembo"/>
              <a:cs typeface="Arial"/>
            </a:endParaRPr>
          </a:p>
        </p:txBody>
      </p:sp>
      <p:sp>
        <p:nvSpPr>
          <p:cNvPr id="3" name="Subtitle 2"/>
          <p:cNvSpPr>
            <a:spLocks noGrp="1"/>
          </p:cNvSpPr>
          <p:nvPr>
            <p:ph type="subTitle" idx="1"/>
          </p:nvPr>
        </p:nvSpPr>
        <p:spPr>
          <a:xfrm>
            <a:off x="7814714" y="4120171"/>
            <a:ext cx="3933935" cy="1843000"/>
          </a:xfrm>
        </p:spPr>
        <p:txBody>
          <a:bodyPr vert="horz" lIns="91440" tIns="45720" rIns="91440" bIns="45720" rtlCol="0" anchor="t">
            <a:normAutofit fontScale="92500" lnSpcReduction="20000"/>
          </a:bodyPr>
          <a:lstStyle/>
          <a:p>
            <a:r>
              <a:rPr lang="en-US" sz="1600" dirty="0">
                <a:solidFill>
                  <a:srgbClr val="FFFFFF"/>
                </a:solidFill>
                <a:ea typeface="Batang"/>
              </a:rPr>
              <a:t>Made by:-</a:t>
            </a:r>
          </a:p>
          <a:p>
            <a:r>
              <a:rPr lang="en-US" sz="1600" dirty="0">
                <a:solidFill>
                  <a:srgbClr val="FFFFFF"/>
                </a:solidFill>
                <a:ea typeface="Batang"/>
              </a:rPr>
              <a:t>Atharva </a:t>
            </a:r>
            <a:r>
              <a:rPr lang="en-US" sz="1600" dirty="0" err="1">
                <a:solidFill>
                  <a:srgbClr val="FFFFFF"/>
                </a:solidFill>
                <a:ea typeface="Batang"/>
              </a:rPr>
              <a:t>Mhaisekar</a:t>
            </a:r>
            <a:r>
              <a:rPr lang="en-US" sz="1600" dirty="0">
                <a:solidFill>
                  <a:srgbClr val="FFFFFF"/>
                </a:solidFill>
                <a:ea typeface="Batang"/>
              </a:rPr>
              <a:t> 41141</a:t>
            </a:r>
          </a:p>
          <a:p>
            <a:r>
              <a:rPr lang="en-US" sz="1600" dirty="0">
                <a:solidFill>
                  <a:srgbClr val="FFFFFF"/>
                </a:solidFill>
                <a:ea typeface="Batang"/>
              </a:rPr>
              <a:t>Akash Kasat 41132</a:t>
            </a:r>
            <a:endParaRPr lang="en-US" sz="1600">
              <a:solidFill>
                <a:srgbClr val="FFFFFF"/>
              </a:solidFill>
            </a:endParaRPr>
          </a:p>
          <a:p>
            <a:r>
              <a:rPr lang="en-US" sz="1600" dirty="0">
                <a:solidFill>
                  <a:srgbClr val="FFFFFF"/>
                </a:solidFill>
                <a:ea typeface="Batang"/>
              </a:rPr>
              <a:t>Akshay Khadse 41134</a:t>
            </a:r>
          </a:p>
          <a:p>
            <a:r>
              <a:rPr lang="en-US" sz="1600" dirty="0">
                <a:solidFill>
                  <a:srgbClr val="FFFFFF"/>
                </a:solidFill>
                <a:ea typeface="Batang"/>
              </a:rPr>
              <a:t>Hritik Mote 41142</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59" name="TextBox 58">
            <a:extLst>
              <a:ext uri="{FF2B5EF4-FFF2-40B4-BE49-F238E27FC236}">
                <a16:creationId xmlns:a16="http://schemas.microsoft.com/office/drawing/2014/main" xmlns="" id="{8BA231C4-F3DE-4635-BFF2-8D853AFA2034}"/>
              </a:ext>
            </a:extLst>
          </p:cNvPr>
          <p:cNvSpPr txBox="1"/>
          <p:nvPr/>
        </p:nvSpPr>
        <p:spPr>
          <a:xfrm>
            <a:off x="1773658" y="212193"/>
            <a:ext cx="958999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5400" dirty="0">
                <a:cs typeface="Arial"/>
              </a:rPr>
              <a:t>MPU 6050 Accelerometer</a:t>
            </a:r>
            <a:br>
              <a:rPr lang="en-US" sz="5400" dirty="0">
                <a:cs typeface="Arial"/>
              </a:rPr>
            </a:br>
            <a:endParaRPr lang="en-US" sz="5400" dirty="0">
              <a:ea typeface="+mn-lt"/>
              <a:cs typeface="+mn-lt"/>
            </a:endParaRPr>
          </a:p>
        </p:txBody>
      </p:sp>
      <p:pic>
        <p:nvPicPr>
          <p:cNvPr id="3" name="Picture 3" descr="Diagram&#10;&#10;Description automatically generated">
            <a:extLst>
              <a:ext uri="{FF2B5EF4-FFF2-40B4-BE49-F238E27FC236}">
                <a16:creationId xmlns:a16="http://schemas.microsoft.com/office/drawing/2014/main" xmlns="" id="{A2F6B1FE-0D4B-4179-86FF-2C78FF357024}"/>
              </a:ext>
            </a:extLst>
          </p:cNvPr>
          <p:cNvPicPr>
            <a:picLocks noChangeAspect="1"/>
          </p:cNvPicPr>
          <p:nvPr/>
        </p:nvPicPr>
        <p:blipFill>
          <a:blip r:embed="rId6"/>
          <a:stretch>
            <a:fillRect/>
          </a:stretch>
        </p:blipFill>
        <p:spPr>
          <a:xfrm>
            <a:off x="2597625" y="1258927"/>
            <a:ext cx="7986214" cy="5397848"/>
          </a:xfrm>
          <a:prstGeom prst="rect">
            <a:avLst/>
          </a:prstGeom>
        </p:spPr>
      </p:pic>
    </p:spTree>
    <p:extLst>
      <p:ext uri="{BB962C8B-B14F-4D97-AF65-F5344CB8AC3E}">
        <p14:creationId xmlns:p14="http://schemas.microsoft.com/office/powerpoint/2010/main" val="193721899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8" name="Picture 60">
            <a:extLst>
              <a:ext uri="{FF2B5EF4-FFF2-40B4-BE49-F238E27FC236}">
                <a16:creationId xmlns:a16="http://schemas.microsoft.com/office/drawing/2014/main" xmlns="" id="{4D8F4B8D-CB62-49AA-BBC9-BFBF0FA438D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0" name="Picture 62">
            <a:extLst>
              <a:ext uri="{FF2B5EF4-FFF2-40B4-BE49-F238E27FC236}">
                <a16:creationId xmlns:a16="http://schemas.microsoft.com/office/drawing/2014/main" xmlns="" id="{0B11A20E-F906-44AF-9B8C-5C7607ED288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2" name="Rectangle 64">
            <a:extLst>
              <a:ext uri="{FF2B5EF4-FFF2-40B4-BE49-F238E27FC236}">
                <a16:creationId xmlns:a16="http://schemas.microsoft.com/office/drawing/2014/main" xmlns="" id="{589F2FE7-0776-45FC-BA50-B33FD5272D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6">
            <a:extLst>
              <a:ext uri="{FF2B5EF4-FFF2-40B4-BE49-F238E27FC236}">
                <a16:creationId xmlns:a16="http://schemas.microsoft.com/office/drawing/2014/main" xmlns="" id="{9E28EA0B-064B-42ED-AEB7-E2B518F588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Rectangle 68">
            <a:extLst>
              <a:ext uri="{FF2B5EF4-FFF2-40B4-BE49-F238E27FC236}">
                <a16:creationId xmlns:a16="http://schemas.microsoft.com/office/drawing/2014/main" xmlns="" id="{50815A55-8D70-457A-807A-8497E4EB2F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70">
            <a:extLst>
              <a:ext uri="{FF2B5EF4-FFF2-40B4-BE49-F238E27FC236}">
                <a16:creationId xmlns:a16="http://schemas.microsoft.com/office/drawing/2014/main" xmlns="" id="{E9409685-E4D7-4C17-A7A6-C7C4111928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TextBox 72">
            <a:extLst>
              <a:ext uri="{FF2B5EF4-FFF2-40B4-BE49-F238E27FC236}">
                <a16:creationId xmlns:a16="http://schemas.microsoft.com/office/drawing/2014/main" xmlns="" id="{0BB97CD4-5E08-4372-8A06-C645E5701DC3}"/>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72" name="Rectangle 74">
            <a:extLst>
              <a:ext uri="{FF2B5EF4-FFF2-40B4-BE49-F238E27FC236}">
                <a16:creationId xmlns:a16="http://schemas.microsoft.com/office/drawing/2014/main" xmlns="" id="{31FC5F1A-D754-419F-9351-1196739B6C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6">
            <a:extLst>
              <a:ext uri="{FF2B5EF4-FFF2-40B4-BE49-F238E27FC236}">
                <a16:creationId xmlns:a16="http://schemas.microsoft.com/office/drawing/2014/main" xmlns="" id="{F1A0C377-726D-45E1-9087-F1413627F9F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6" name="Picture 78">
            <a:extLst>
              <a:ext uri="{FF2B5EF4-FFF2-40B4-BE49-F238E27FC236}">
                <a16:creationId xmlns:a16="http://schemas.microsoft.com/office/drawing/2014/main" xmlns="" id="{980729BA-43E8-4C24-B556-515CFB34BAF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8" name="Rectangle 80">
            <a:extLst>
              <a:ext uri="{FF2B5EF4-FFF2-40B4-BE49-F238E27FC236}">
                <a16:creationId xmlns:a16="http://schemas.microsoft.com/office/drawing/2014/main" xmlns="" id="{62962022-C019-48DB-A015-BF2253317C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82">
            <a:extLst>
              <a:ext uri="{FF2B5EF4-FFF2-40B4-BE49-F238E27FC236}">
                <a16:creationId xmlns:a16="http://schemas.microsoft.com/office/drawing/2014/main" xmlns="" id="{02F37598-E73F-4EBB-AE75-B2A9766235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4">
            <a:extLst>
              <a:ext uri="{FF2B5EF4-FFF2-40B4-BE49-F238E27FC236}">
                <a16:creationId xmlns:a16="http://schemas.microsoft.com/office/drawing/2014/main" xmlns="" id="{35DDCD16-E3C6-44E6-9504-D3E3ADC15E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230215" y="1485899"/>
            <a:ext cx="5427829" cy="3501206"/>
          </a:xfrm>
        </p:spPr>
        <p:txBody>
          <a:bodyPr vert="horz" lIns="91440" tIns="45720" rIns="91440" bIns="45720" rtlCol="0" anchor="t">
            <a:noAutofit/>
          </a:bodyPr>
          <a:lstStyle/>
          <a:p>
            <a:pPr algn="l"/>
            <a:r>
              <a:rPr lang="en-US" sz="2000" dirty="0"/>
              <a:t>MPU6050 sensor module is complete 6-axis Motion Tracking Device. It combines 3-axis Gyroscope, 3-axis Accelerometer and Digital Motion Processor all in small package. Also, it has additional feature of on-chip Temperature sensor. It has I2C bus interface to communicate with the microcontrollers.</a:t>
            </a:r>
            <a:br>
              <a:rPr lang="en-US" sz="2000" dirty="0"/>
            </a:br>
            <a:r>
              <a:rPr lang="en-US" sz="2000" dirty="0"/>
              <a:t/>
            </a:r>
            <a:br>
              <a:rPr lang="en-US" sz="2000" dirty="0"/>
            </a:br>
            <a:r>
              <a:rPr lang="en-US" sz="2000" dirty="0"/>
              <a:t>The MPU6050 consist of 3-axis Gyroscope with Micro Electro Mechanical System(MEMS) technology. It is used to detect rotational velocity along the X, Y, Z axes as shown in below figure.</a:t>
            </a:r>
            <a:endParaRPr lang="en-US" sz="2000" dirty="0">
              <a:cs typeface="Arial"/>
            </a:endParaRPr>
          </a:p>
          <a:p>
            <a:endParaRPr lang="en-US" sz="2000" dirty="0">
              <a:cs typeface="Arial"/>
            </a:endParaRPr>
          </a:p>
        </p:txBody>
      </p:sp>
      <p:pic>
        <p:nvPicPr>
          <p:cNvPr id="3" name="Picture 3" descr="Diagram&#10;&#10;Description automatically generated">
            <a:extLst>
              <a:ext uri="{FF2B5EF4-FFF2-40B4-BE49-F238E27FC236}">
                <a16:creationId xmlns:a16="http://schemas.microsoft.com/office/drawing/2014/main" xmlns="" id="{4A350E1F-9082-4705-8820-346E27C4D6AE}"/>
              </a:ext>
            </a:extLst>
          </p:cNvPr>
          <p:cNvPicPr>
            <a:picLocks noChangeAspect="1"/>
          </p:cNvPicPr>
          <p:nvPr/>
        </p:nvPicPr>
        <p:blipFill rotWithShape="1">
          <a:blip r:embed="rId5"/>
          <a:srcRect t="5527" r="-5" b="-5"/>
          <a:stretch/>
        </p:blipFill>
        <p:spPr>
          <a:xfrm>
            <a:off x="7409858" y="1875908"/>
            <a:ext cx="3068816" cy="310074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84" name="Rectangle 86">
            <a:extLst>
              <a:ext uri="{FF2B5EF4-FFF2-40B4-BE49-F238E27FC236}">
                <a16:creationId xmlns:a16="http://schemas.microsoft.com/office/drawing/2014/main" xmlns="" id="{6BBF39AA-D7F4-47B6-86BC-AD81071A31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62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639712" y="1773144"/>
            <a:ext cx="9594190" cy="4402454"/>
          </a:xfrm>
        </p:spPr>
        <p:txBody>
          <a:bodyPr vert="horz" lIns="91440" tIns="45720" rIns="91440" bIns="45720" rtlCol="0" anchor="t">
            <a:normAutofit fontScale="90000"/>
          </a:bodyPr>
          <a:lstStyle/>
          <a:p>
            <a:pPr algn="l"/>
            <a:r>
              <a:rPr lang="en-US" sz="2000" dirty="0">
                <a:ea typeface="+mj-lt"/>
                <a:cs typeface="+mj-lt"/>
              </a:rPr>
              <a:t>Engineering:-</a:t>
            </a:r>
            <a:endParaRPr lang="en-US" sz="2000">
              <a:cs typeface="Arial"/>
            </a:endParaRPr>
          </a:p>
          <a:p>
            <a:pPr algn="l"/>
            <a:r>
              <a:rPr lang="en-US" sz="2000" dirty="0">
                <a:ea typeface="+mj-lt"/>
                <a:cs typeface="+mj-lt"/>
              </a:rPr>
              <a:t>Accelerometers can be used to measure vehicle acceleration. Accelerometers can be used to measure </a:t>
            </a:r>
            <a:r>
              <a:rPr lang="en-US" sz="2000" dirty="0">
                <a:ea typeface="+mj-lt"/>
                <a:cs typeface="+mj-lt"/>
                <a:hlinkClick r:id="rId6"/>
              </a:rPr>
              <a:t>vibration</a:t>
            </a:r>
            <a:r>
              <a:rPr lang="en-US" sz="2000" dirty="0">
                <a:ea typeface="+mj-lt"/>
                <a:cs typeface="+mj-lt"/>
              </a:rPr>
              <a:t> on cars, machines, buildings, </a:t>
            </a:r>
            <a:r>
              <a:rPr lang="en-US" sz="2000" dirty="0">
                <a:ea typeface="+mj-lt"/>
                <a:cs typeface="+mj-lt"/>
                <a:hlinkClick r:id="rId7"/>
              </a:rPr>
              <a:t>process control</a:t>
            </a:r>
            <a:r>
              <a:rPr lang="en-US" sz="2000" dirty="0">
                <a:ea typeface="+mj-lt"/>
                <a:cs typeface="+mj-lt"/>
              </a:rPr>
              <a:t> systems and safety installations. They can also be used to measure </a:t>
            </a:r>
            <a:r>
              <a:rPr lang="en-US" sz="2000" dirty="0">
                <a:ea typeface="+mj-lt"/>
                <a:cs typeface="+mj-lt"/>
                <a:hlinkClick r:id="rId8"/>
              </a:rPr>
              <a:t>seismic activity</a:t>
            </a:r>
            <a:r>
              <a:rPr lang="en-US" sz="2000" dirty="0">
                <a:ea typeface="+mj-lt"/>
                <a:cs typeface="+mj-lt"/>
              </a:rPr>
              <a:t>, inclination, machine vibration, dynamic distance and speed with or without the influence of gravity. </a:t>
            </a:r>
            <a:endParaRPr lang="en-US" sz="2000">
              <a:cs typeface="Arial"/>
            </a:endParaRPr>
          </a:p>
          <a:p>
            <a:pPr algn="l"/>
            <a:r>
              <a:rPr lang="en-US" dirty="0"/>
              <a:t/>
            </a:r>
            <a:br>
              <a:rPr lang="en-US" dirty="0"/>
            </a:br>
            <a:endParaRPr lang="en-US" sz="2000">
              <a:cs typeface="Arial"/>
            </a:endParaRPr>
          </a:p>
          <a:p>
            <a:pPr algn="l"/>
            <a:r>
              <a:rPr lang="en-US" sz="2000" dirty="0">
                <a:ea typeface="+mj-lt"/>
                <a:cs typeface="+mj-lt"/>
              </a:rPr>
              <a:t>Industry:-</a:t>
            </a:r>
            <a:endParaRPr lang="en-US" sz="2000">
              <a:cs typeface="Arial"/>
            </a:endParaRPr>
          </a:p>
          <a:p>
            <a:pPr algn="l"/>
            <a:r>
              <a:rPr lang="en-US" sz="2000" dirty="0">
                <a:ea typeface="+mj-lt"/>
                <a:cs typeface="+mj-lt"/>
              </a:rPr>
              <a:t>Accelerometers are also used for machinery health monitoring to report the vibration and its changes in time of shafts at the bearings of rotating equipment such as turbines, </a:t>
            </a:r>
            <a:r>
              <a:rPr lang="en-US" sz="2000" dirty="0">
                <a:ea typeface="+mj-lt"/>
                <a:cs typeface="+mj-lt"/>
                <a:hlinkClick r:id="rId9"/>
              </a:rPr>
              <a:t>pumps</a:t>
            </a:r>
            <a:r>
              <a:rPr lang="en-US" sz="2000" dirty="0">
                <a:ea typeface="+mj-lt"/>
                <a:cs typeface="+mj-lt"/>
              </a:rPr>
              <a:t>,</a:t>
            </a:r>
            <a:r>
              <a:rPr lang="en-US" sz="2000" baseline="30000" dirty="0">
                <a:ea typeface="+mj-lt"/>
                <a:cs typeface="+mj-lt"/>
                <a:hlinkClick r:id="rId10"/>
              </a:rPr>
              <a:t>[15]</a:t>
            </a:r>
            <a:r>
              <a:rPr lang="en-US" sz="2000" dirty="0">
                <a:ea typeface="+mj-lt"/>
                <a:cs typeface="+mj-lt"/>
              </a:rPr>
              <a:t> fans,</a:t>
            </a:r>
            <a:r>
              <a:rPr lang="en-US" sz="2000" baseline="30000" dirty="0">
                <a:ea typeface="+mj-lt"/>
                <a:cs typeface="+mj-lt"/>
                <a:hlinkClick r:id="rId11"/>
              </a:rPr>
              <a:t>[16]</a:t>
            </a:r>
            <a:r>
              <a:rPr lang="en-US" sz="2000" dirty="0">
                <a:ea typeface="+mj-lt"/>
                <a:cs typeface="+mj-lt"/>
              </a:rPr>
              <a:t> rollers,</a:t>
            </a:r>
            <a:r>
              <a:rPr lang="en-US" sz="2000" baseline="30000" dirty="0">
                <a:ea typeface="+mj-lt"/>
                <a:cs typeface="+mj-lt"/>
                <a:hlinkClick r:id="rId12"/>
              </a:rPr>
              <a:t>[17]</a:t>
            </a:r>
            <a:r>
              <a:rPr lang="en-US" sz="2000" dirty="0">
                <a:ea typeface="+mj-lt"/>
                <a:cs typeface="+mj-lt"/>
              </a:rPr>
              <a:t> </a:t>
            </a:r>
            <a:r>
              <a:rPr lang="en-US" sz="2000" dirty="0">
                <a:ea typeface="+mj-lt"/>
                <a:cs typeface="+mj-lt"/>
                <a:hlinkClick r:id="rId13"/>
              </a:rPr>
              <a:t>compressors</a:t>
            </a:r>
            <a:r>
              <a:rPr lang="en-US" sz="2000" dirty="0">
                <a:ea typeface="+mj-lt"/>
                <a:cs typeface="+mj-lt"/>
              </a:rPr>
              <a:t>,</a:t>
            </a:r>
            <a:r>
              <a:rPr lang="en-US" sz="2000" baseline="30000" dirty="0">
                <a:ea typeface="+mj-lt"/>
                <a:cs typeface="+mj-lt"/>
                <a:hlinkClick r:id="rId14"/>
              </a:rPr>
              <a:t>[18]</a:t>
            </a:r>
            <a:r>
              <a:rPr lang="en-US" sz="2000" baseline="30000" dirty="0">
                <a:ea typeface="+mj-lt"/>
                <a:cs typeface="+mj-lt"/>
                <a:hlinkClick r:id="rId15"/>
              </a:rPr>
              <a:t>[19]</a:t>
            </a:r>
            <a:r>
              <a:rPr lang="en-US" sz="2000" baseline="30000" dirty="0">
                <a:ea typeface="+mj-lt"/>
                <a:cs typeface="+mj-lt"/>
              </a:rPr>
              <a:t> or bearing fault</a:t>
            </a:r>
            <a:r>
              <a:rPr lang="en-US" sz="2000" baseline="30000" dirty="0">
                <a:ea typeface="+mj-lt"/>
                <a:cs typeface="+mj-lt"/>
                <a:hlinkClick r:id="rId16"/>
              </a:rPr>
              <a:t>[20]</a:t>
            </a:r>
            <a:r>
              <a:rPr lang="en-US" sz="2000" baseline="30000" dirty="0">
                <a:ea typeface="+mj-lt"/>
                <a:cs typeface="+mj-lt"/>
              </a:rPr>
              <a:t> which, if not attended to promptly, can lead to costly repairs.</a:t>
            </a:r>
            <a:br>
              <a:rPr lang="en-US" sz="2000" baseline="30000" dirty="0">
                <a:ea typeface="+mj-lt"/>
                <a:cs typeface="+mj-lt"/>
              </a:rPr>
            </a:br>
            <a:endParaRPr lang="en-US" sz="2000" baseline="30000" dirty="0">
              <a:ea typeface="+mj-lt"/>
              <a:cs typeface="+mj-lt"/>
            </a:endParaRPr>
          </a:p>
          <a:p>
            <a:pPr algn="l"/>
            <a:r>
              <a:rPr lang="en-US" dirty="0"/>
              <a:t/>
            </a:r>
            <a:br>
              <a:rPr lang="en-US" dirty="0"/>
            </a:br>
            <a:endParaRPr lang="en-US" sz="2000">
              <a:cs typeface="Arial"/>
            </a:endParaRPr>
          </a:p>
        </p:txBody>
      </p:sp>
      <p:sp>
        <p:nvSpPr>
          <p:cNvPr id="59" name="TextBox 58">
            <a:extLst>
              <a:ext uri="{FF2B5EF4-FFF2-40B4-BE49-F238E27FC236}">
                <a16:creationId xmlns:a16="http://schemas.microsoft.com/office/drawing/2014/main" xmlns="" id="{8BA231C4-F3DE-4635-BFF2-8D853AFA2034}"/>
              </a:ext>
            </a:extLst>
          </p:cNvPr>
          <p:cNvSpPr txBox="1"/>
          <p:nvPr/>
        </p:nvSpPr>
        <p:spPr>
          <a:xfrm>
            <a:off x="1637180" y="337297"/>
            <a:ext cx="9589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5400" dirty="0">
                <a:cs typeface="Arial" panose="020B0604020202020204"/>
              </a:rPr>
              <a:t>Evolution</a:t>
            </a:r>
          </a:p>
        </p:txBody>
      </p:sp>
    </p:spTree>
    <p:extLst>
      <p:ext uri="{BB962C8B-B14F-4D97-AF65-F5344CB8AC3E}">
        <p14:creationId xmlns:p14="http://schemas.microsoft.com/office/powerpoint/2010/main" val="296780314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639712" y="1773144"/>
            <a:ext cx="9594190" cy="4402454"/>
          </a:xfrm>
        </p:spPr>
        <p:txBody>
          <a:bodyPr vert="horz" lIns="91440" tIns="45720" rIns="91440" bIns="45720" rtlCol="0" anchor="t">
            <a:normAutofit fontScale="90000"/>
          </a:bodyPr>
          <a:lstStyle/>
          <a:p>
            <a:pPr algn="l"/>
            <a:r>
              <a:rPr lang="en-US" sz="2800" dirty="0">
                <a:cs typeface="Arial"/>
              </a:rPr>
              <a:t>Building and structural monitoring:-</a:t>
            </a:r>
            <a:endParaRPr lang="en-US" sz="2800">
              <a:ea typeface="+mj-lt"/>
              <a:cs typeface="+mj-lt"/>
            </a:endParaRPr>
          </a:p>
          <a:p>
            <a:pPr marL="285750" indent="-285750" algn="l">
              <a:buFont typeface="Arial,Sans-Serif"/>
              <a:buChar char="•"/>
            </a:pPr>
            <a:r>
              <a:rPr lang="en-US" sz="2800" dirty="0">
                <a:cs typeface="Arial"/>
              </a:rPr>
              <a:t>Construction work – driving piles, demolition, drilling and excavating</a:t>
            </a:r>
            <a:endParaRPr lang="en-US" sz="2800">
              <a:ea typeface="+mj-lt"/>
              <a:cs typeface="+mj-lt"/>
            </a:endParaRPr>
          </a:p>
          <a:p>
            <a:pPr marL="285750" indent="-285750" algn="l">
              <a:buFont typeface="Arial,Sans-Serif"/>
              <a:buChar char="•"/>
            </a:pPr>
            <a:r>
              <a:rPr lang="en-US" sz="2800" dirty="0">
                <a:cs typeface="Arial"/>
              </a:rPr>
              <a:t>Moving loads on bridges</a:t>
            </a:r>
            <a:endParaRPr lang="en-US" sz="2800">
              <a:ea typeface="+mj-lt"/>
              <a:cs typeface="+mj-lt"/>
            </a:endParaRPr>
          </a:p>
          <a:p>
            <a:pPr marL="285750" indent="-285750" algn="l">
              <a:buFont typeface="Arial,Sans-Serif"/>
              <a:buChar char="•"/>
            </a:pPr>
            <a:r>
              <a:rPr lang="en-US" sz="2800" dirty="0">
                <a:cs typeface="Arial"/>
              </a:rPr>
              <a:t>Vehicle collisions</a:t>
            </a:r>
            <a:endParaRPr lang="en-US" sz="2800">
              <a:ea typeface="+mj-lt"/>
              <a:cs typeface="+mj-lt"/>
            </a:endParaRPr>
          </a:p>
          <a:p>
            <a:pPr marL="285750" indent="-285750" algn="l">
              <a:buFont typeface="Arial,Sans-Serif"/>
              <a:buChar char="•"/>
            </a:pPr>
            <a:r>
              <a:rPr lang="en-US" sz="2800" dirty="0">
                <a:cs typeface="Arial"/>
              </a:rPr>
              <a:t>Impact loads – falling debris</a:t>
            </a:r>
            <a:endParaRPr lang="en-US" sz="2800">
              <a:ea typeface="+mj-lt"/>
              <a:cs typeface="+mj-lt"/>
            </a:endParaRPr>
          </a:p>
          <a:p>
            <a:pPr marL="285750" indent="-285750" algn="l">
              <a:buFont typeface="Arial,Sans-Serif"/>
              <a:buChar char="•"/>
            </a:pPr>
            <a:r>
              <a:rPr lang="en-US" sz="2800" dirty="0">
                <a:cs typeface="Arial"/>
              </a:rPr>
              <a:t>Concussion loads – internal and external explosions</a:t>
            </a:r>
            <a:endParaRPr lang="en-US" sz="2800">
              <a:ea typeface="+mj-lt"/>
              <a:cs typeface="+mj-lt"/>
            </a:endParaRPr>
          </a:p>
          <a:p>
            <a:pPr algn="l"/>
            <a:r>
              <a:rPr lang="en-US" sz="8000" dirty="0">
                <a:ea typeface="+mj-lt"/>
                <a:cs typeface="+mj-lt"/>
              </a:rPr>
              <a:t/>
            </a:r>
            <a:br>
              <a:rPr lang="en-US" sz="8000" dirty="0">
                <a:ea typeface="+mj-lt"/>
                <a:cs typeface="+mj-lt"/>
              </a:rPr>
            </a:br>
            <a:endParaRPr lang="en-US" sz="8000" dirty="0">
              <a:ea typeface="+mj-lt"/>
              <a:cs typeface="+mj-lt"/>
            </a:endParaRPr>
          </a:p>
          <a:p>
            <a:pPr algn="l"/>
            <a:endParaRPr lang="en-US" sz="8000" dirty="0">
              <a:cs typeface="Arial"/>
            </a:endParaRPr>
          </a:p>
        </p:txBody>
      </p:sp>
    </p:spTree>
    <p:extLst>
      <p:ext uri="{BB962C8B-B14F-4D97-AF65-F5344CB8AC3E}">
        <p14:creationId xmlns:p14="http://schemas.microsoft.com/office/powerpoint/2010/main" val="364903660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18" name="Title 1"/>
          <p:cNvSpPr txBox="1">
            <a:spLocks/>
          </p:cNvSpPr>
          <p:nvPr/>
        </p:nvSpPr>
        <p:spPr>
          <a:xfrm>
            <a:off x="677334" y="609600"/>
            <a:ext cx="4319669" cy="76843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4000" dirty="0" smtClean="0"/>
              <a:t>UML</a:t>
            </a:r>
            <a:r>
              <a:rPr lang="en-US" dirty="0" smtClean="0"/>
              <a:t> diagram</a:t>
            </a:r>
            <a:endParaRPr lang="en-US" dirty="0"/>
          </a:p>
        </p:txBody>
      </p:sp>
      <p:pic>
        <p:nvPicPr>
          <p:cNvPr id="19" name="Content Placeholder 3"/>
          <p:cNvPicPr>
            <a:picLocks noGrp="1" noChangeAspect="1"/>
          </p:cNvPicPr>
          <p:nvPr>
            <p:ph idx="1"/>
          </p:nvPr>
        </p:nvPicPr>
        <p:blipFill>
          <a:blip r:embed="rId6"/>
          <a:stretch>
            <a:fillRect/>
          </a:stretch>
        </p:blipFill>
        <p:spPr>
          <a:xfrm>
            <a:off x="1637243" y="1378039"/>
            <a:ext cx="9616880" cy="4984750"/>
          </a:xfrm>
          <a:prstGeom prst="rect">
            <a:avLst/>
          </a:prstGeom>
        </p:spPr>
      </p:pic>
    </p:spTree>
    <p:extLst>
      <p:ext uri="{BB962C8B-B14F-4D97-AF65-F5344CB8AC3E}">
        <p14:creationId xmlns:p14="http://schemas.microsoft.com/office/powerpoint/2010/main" val="206212758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19" name="Content Placeholder 2"/>
          <p:cNvSpPr txBox="1">
            <a:spLocks/>
          </p:cNvSpPr>
          <p:nvPr/>
        </p:nvSpPr>
        <p:spPr>
          <a:xfrm>
            <a:off x="1232638" y="255815"/>
            <a:ext cx="6561534" cy="637721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sz="2800" b="1" i="1" u="sng" strike="noStrike" kern="1200" cap="none" spc="0" normalizeH="0" baseline="0" noProof="0" dirty="0" smtClean="0">
                <a:ln>
                  <a:noFill/>
                </a:ln>
                <a:solidFill>
                  <a:schemeClr val="tx1"/>
                </a:solidFill>
                <a:effectLst/>
                <a:uLnTx/>
                <a:uFillTx/>
                <a:latin typeface="Trebuchet MS" panose="020B0603020202020204"/>
              </a:rPr>
              <a:t>Specification and Features</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2000" b="0" i="0" u="none" strike="noStrike" kern="1200" cap="none" spc="0" normalizeH="0" baseline="0" noProof="0" dirty="0" smtClean="0">
              <a:ln>
                <a:noFill/>
              </a:ln>
              <a:solidFill>
                <a:schemeClr val="tx1"/>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smtClean="0">
                <a:ln>
                  <a:noFill/>
                </a:ln>
                <a:solidFill>
                  <a:schemeClr val="tx1"/>
                </a:solidFill>
                <a:effectLst/>
                <a:uLnTx/>
                <a:uFillTx/>
                <a:latin typeface="Trebuchet MS" panose="020B0603020202020204"/>
              </a:rPr>
              <a:t>UML class diagram demonstrate the structure of the system by depicting classes, attributes and relationship between them.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smtClean="0">
                <a:ln>
                  <a:noFill/>
                </a:ln>
                <a:solidFill>
                  <a:schemeClr val="tx1"/>
                </a:solidFill>
                <a:effectLst/>
                <a:uLnTx/>
                <a:uFillTx/>
                <a:latin typeface="Trebuchet MS" panose="020B0603020202020204"/>
              </a:rPr>
              <a:t>This UML is a simple and has a reusability property and also model can easily enhance, modify and updated according to the need of data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smtClean="0">
                <a:ln>
                  <a:noFill/>
                </a:ln>
                <a:solidFill>
                  <a:schemeClr val="tx1"/>
                </a:solidFill>
                <a:effectLst/>
                <a:uLnTx/>
                <a:uFillTx/>
                <a:latin typeface="Trebuchet MS" panose="020B0603020202020204"/>
              </a:rPr>
              <a:t>It indicates class diagram of accident information system having entities and operation of different attributes e.g. vehicle, accident, accident type, GIS, SMS, call, controller agent i.e. vehicle agent, region controller agent, city center agent &amp; intersection controller agent etc. and road safety officer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smtClean="0">
                <a:ln>
                  <a:noFill/>
                </a:ln>
                <a:solidFill>
                  <a:schemeClr val="tx1"/>
                </a:solidFill>
                <a:effectLst/>
                <a:uLnTx/>
                <a:uFillTx/>
                <a:latin typeface="Trebuchet MS" panose="020B0603020202020204"/>
              </a:rPr>
              <a:t>This model gives us in-depth working agents of our systems and relationship between all the actors of systems</a:t>
            </a:r>
            <a:endParaRPr kumimoji="0" lang="en-US" sz="2000" b="0" i="0" u="none" strike="noStrike" kern="1200" cap="none" spc="0" normalizeH="0" baseline="0" noProof="0" dirty="0">
              <a:ln>
                <a:noFill/>
              </a:ln>
              <a:solidFill>
                <a:schemeClr val="tx1"/>
              </a:solidFill>
              <a:effectLst/>
              <a:uLnTx/>
              <a:uFillTx/>
              <a:latin typeface="Trebuchet MS" panose="020B0603020202020204"/>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9935" y="997851"/>
            <a:ext cx="4169813" cy="4530001"/>
          </a:xfrm>
          <a:prstGeom prst="rect">
            <a:avLst/>
          </a:prstGeom>
        </p:spPr>
      </p:pic>
      <p:sp>
        <p:nvSpPr>
          <p:cNvPr id="3" name="TextBox 2"/>
          <p:cNvSpPr txBox="1"/>
          <p:nvPr/>
        </p:nvSpPr>
        <p:spPr>
          <a:xfrm>
            <a:off x="8166100" y="5814060"/>
            <a:ext cx="3606800" cy="369332"/>
          </a:xfrm>
          <a:prstGeom prst="rect">
            <a:avLst/>
          </a:prstGeom>
          <a:noFill/>
        </p:spPr>
        <p:txBody>
          <a:bodyPr wrap="square" rtlCol="0">
            <a:spAutoFit/>
          </a:bodyPr>
          <a:lstStyle/>
          <a:p>
            <a:r>
              <a:rPr lang="en-US" dirty="0" smtClean="0">
                <a:solidFill>
                  <a:srgbClr val="92D050"/>
                </a:solidFill>
              </a:rPr>
              <a:t>UML For Accident Identification</a:t>
            </a:r>
          </a:p>
        </p:txBody>
      </p:sp>
    </p:spTree>
    <p:extLst>
      <p:ext uri="{BB962C8B-B14F-4D97-AF65-F5344CB8AC3E}">
        <p14:creationId xmlns:p14="http://schemas.microsoft.com/office/powerpoint/2010/main" val="8909261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0" name="Title 1"/>
          <p:cNvSpPr txBox="1">
            <a:spLocks/>
          </p:cNvSpPr>
          <p:nvPr/>
        </p:nvSpPr>
        <p:spPr>
          <a:xfrm>
            <a:off x="1768396" y="495378"/>
            <a:ext cx="7399866" cy="7874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90C226"/>
                </a:solidFill>
                <a:effectLst/>
                <a:uLnTx/>
                <a:uFillTx/>
                <a:latin typeface="Trebuchet MS" panose="020B0603020202020204"/>
              </a:rPr>
              <a:t>Entity Relationship(ER) Diagram</a:t>
            </a:r>
            <a:endParaRPr kumimoji="0" lang="en-US" sz="3600" b="0" i="0" u="none" strike="noStrike" kern="1200" cap="none" spc="0" normalizeH="0" baseline="0" noProof="0" dirty="0">
              <a:ln>
                <a:noFill/>
              </a:ln>
              <a:solidFill>
                <a:srgbClr val="90C226"/>
              </a:solidFill>
              <a:effectLst/>
              <a:uLnTx/>
              <a:uFillTx/>
              <a:latin typeface="Trebuchet MS" panose="020B0603020202020204"/>
            </a:endParaRPr>
          </a:p>
        </p:txBody>
      </p:sp>
      <p:pic>
        <p:nvPicPr>
          <p:cNvPr id="21" name="Content Placeholder 3"/>
          <p:cNvPicPr>
            <a:picLocks noChangeAspect="1"/>
          </p:cNvPicPr>
          <p:nvPr/>
        </p:nvPicPr>
        <p:blipFill>
          <a:blip r:embed="rId6"/>
          <a:stretch>
            <a:fillRect/>
          </a:stretch>
        </p:blipFill>
        <p:spPr>
          <a:xfrm>
            <a:off x="1961303" y="1532932"/>
            <a:ext cx="8596312" cy="4565359"/>
          </a:xfrm>
          <a:prstGeom prst="rect">
            <a:avLst/>
          </a:prstGeom>
        </p:spPr>
      </p:pic>
    </p:spTree>
    <p:extLst>
      <p:ext uri="{BB962C8B-B14F-4D97-AF65-F5344CB8AC3E}">
        <p14:creationId xmlns:p14="http://schemas.microsoft.com/office/powerpoint/2010/main" val="285545808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257121" y="409263"/>
            <a:ext cx="8918402" cy="5838162"/>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sz="4000" b="1" i="1" u="sng" strike="noStrike" kern="1200" cap="none" spc="0" normalizeH="0" baseline="0" noProof="0" dirty="0" smtClean="0">
                <a:ln>
                  <a:noFill/>
                </a:ln>
                <a:solidFill>
                  <a:schemeClr val="tx1"/>
                </a:solidFill>
                <a:effectLst/>
                <a:uLnTx/>
                <a:uFillTx/>
                <a:latin typeface="Trebuchet MS" panose="020B0603020202020204"/>
              </a:rPr>
              <a:t>Specification and Features</a:t>
            </a:r>
          </a:p>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endParaRPr kumimoji="0" lang="en-US" sz="2800" b="1" i="1" u="sng" strike="noStrike" kern="1200" cap="none" spc="0" normalizeH="0" baseline="0" noProof="0" dirty="0" smtClean="0">
              <a:ln>
                <a:noFill/>
              </a:ln>
              <a:solidFill>
                <a:schemeClr val="tx1"/>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800" b="0" i="0" u="none" strike="noStrike" kern="1200" cap="none" spc="0" normalizeH="0" baseline="0" noProof="0" dirty="0" smtClean="0">
                <a:ln>
                  <a:noFill/>
                </a:ln>
                <a:solidFill>
                  <a:schemeClr val="tx1"/>
                </a:solidFill>
                <a:effectLst/>
                <a:uLnTx/>
                <a:uFillTx/>
                <a:latin typeface="Trebuchet MS" panose="020B0603020202020204"/>
              </a:rPr>
              <a:t>These Entity relationship diagram are created in order to fulfill the requirements of road  safety officers, the police, research groups, politicians and the member of Public.</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800" b="0" i="0" u="none" strike="noStrike" kern="1200" cap="none" spc="0" normalizeH="0" baseline="0" noProof="0" dirty="0" smtClean="0">
                <a:ln>
                  <a:noFill/>
                </a:ln>
                <a:solidFill>
                  <a:schemeClr val="tx1"/>
                </a:solidFill>
                <a:effectLst/>
                <a:uLnTx/>
                <a:uFillTx/>
                <a:latin typeface="Trebuchet MS" panose="020B0603020202020204"/>
              </a:rPr>
              <a:t> It represents accident information system with safety &amp; shortest path analysis diagram. This represents a subdivision of accident information system via vehicle owner which explains in two steps.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800" b="0" i="0" u="none" strike="noStrike" kern="1200" cap="none" spc="0" normalizeH="0" baseline="0" noProof="0" dirty="0" smtClean="0">
                <a:ln>
                  <a:noFill/>
                </a:ln>
                <a:solidFill>
                  <a:schemeClr val="tx1"/>
                </a:solidFill>
                <a:effectLst/>
                <a:uLnTx/>
                <a:uFillTx/>
                <a:latin typeface="Trebuchet MS" panose="020B0603020202020204"/>
              </a:rPr>
              <a:t>First steps indicate requesting for best route in terms of shortest path, cost etc. via registering location, vehicle &amp; owner information to controller agent when an accident occurs. Controller agent broadcasts information to region control agent, city control agent and intersection control agent to find an optimum route by selecting that route.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800" b="0" i="0" u="none" strike="noStrike" kern="1200" cap="none" spc="0" normalizeH="0" baseline="0" noProof="0" dirty="0" smtClean="0">
                <a:ln>
                  <a:noFill/>
                </a:ln>
                <a:solidFill>
                  <a:schemeClr val="tx1"/>
                </a:solidFill>
                <a:effectLst/>
                <a:uLnTx/>
                <a:uFillTx/>
                <a:latin typeface="Trebuchet MS" panose="020B0603020202020204"/>
              </a:rPr>
              <a:t>The second step is to report an emergency in case of accidents via registering a complaint to the administrator by providing all information i.e. vehicle, road, weather, vehicle owner information etc. via SMS or call by requesting nearest hospital &amp; police station. Administrator generates Road Traffic Control report and orders dispatcher </a:t>
            </a:r>
            <a:r>
              <a:rPr kumimoji="0" lang="en-US" sz="2800" b="0" i="0" u="none" strike="noStrike" kern="1200" cap="none" spc="0" normalizeH="0" baseline="0" noProof="0" dirty="0" err="1" smtClean="0">
                <a:ln>
                  <a:noFill/>
                </a:ln>
                <a:solidFill>
                  <a:schemeClr val="tx1"/>
                </a:solidFill>
                <a:effectLst/>
                <a:uLnTx/>
                <a:uFillTx/>
                <a:latin typeface="Trebuchet MS" panose="020B0603020202020204"/>
              </a:rPr>
              <a:t>toallocate</a:t>
            </a:r>
            <a:endParaRPr kumimoji="0" lang="en-US" sz="2800" b="1" i="1" u="sng" strike="noStrike" kern="1200" cap="none" spc="0" normalizeH="0" baseline="0" noProof="0" dirty="0" smtClean="0">
              <a:ln>
                <a:noFill/>
              </a:ln>
              <a:solidFill>
                <a:schemeClr val="tx1"/>
              </a:solidFill>
              <a:effectLst/>
              <a:uLnTx/>
              <a:uFillTx/>
              <a:latin typeface="Trebuchet MS" panose="020B0603020202020204"/>
            </a:endParaRPr>
          </a:p>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endParaRPr kumimoji="0" lang="en-US" sz="2800" b="1" i="1" u="sng" strike="noStrike" kern="1200" cap="none" spc="0" normalizeH="0" baseline="0" noProof="0" dirty="0" smtClean="0">
              <a:ln>
                <a:noFill/>
              </a:ln>
              <a:solidFill>
                <a:schemeClr val="tx1"/>
              </a:solidFill>
              <a:effectLst/>
              <a:uLnTx/>
              <a:uFillTx/>
              <a:latin typeface="Trebuchet MS" panose="020B0603020202020204"/>
            </a:endParaRPr>
          </a:p>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endParaRPr kumimoji="0" lang="en-US" sz="1800" b="0" i="0" u="none" strike="noStrike" kern="1200" cap="none" spc="0" normalizeH="0" baseline="0" noProof="0" dirty="0" smtClean="0">
              <a:ln>
                <a:noFill/>
              </a:ln>
              <a:solidFill>
                <a:schemeClr val="tx1"/>
              </a:solidFill>
              <a:effectLst/>
              <a:uLnTx/>
              <a:uFillTx/>
              <a:latin typeface="Trebuchet MS" panose="020B0603020202020204"/>
            </a:endParaRPr>
          </a:p>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endParaRPr kumimoji="0" lang="en-US" sz="1800" b="0" i="0" u="none" strike="noStrike" kern="1200" cap="none" spc="0" normalizeH="0" baseline="0" noProof="0" dirty="0">
              <a:ln>
                <a:noFill/>
              </a:ln>
              <a:solidFill>
                <a:schemeClr val="tx1"/>
              </a:solidFill>
              <a:effectLst/>
              <a:uLnTx/>
              <a:uFillTx/>
              <a:latin typeface="Trebuchet MS" panose="020B0603020202020204"/>
            </a:endParaRPr>
          </a:p>
        </p:txBody>
      </p:sp>
    </p:spTree>
    <p:extLst>
      <p:ext uri="{BB962C8B-B14F-4D97-AF65-F5344CB8AC3E}">
        <p14:creationId xmlns:p14="http://schemas.microsoft.com/office/powerpoint/2010/main" val="35671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3731" y="1618300"/>
            <a:ext cx="5064752" cy="3721186"/>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343" y="3478893"/>
            <a:ext cx="5164428" cy="2914650"/>
          </a:xfrm>
          <a:prstGeom prst="rect">
            <a:avLst/>
          </a:prstGeom>
        </p:spPr>
      </p:pic>
      <p:sp>
        <p:nvSpPr>
          <p:cNvPr id="8" name="TextBox 7"/>
          <p:cNvSpPr txBox="1"/>
          <p:nvPr/>
        </p:nvSpPr>
        <p:spPr>
          <a:xfrm>
            <a:off x="1413731" y="566057"/>
            <a:ext cx="4252686" cy="646331"/>
          </a:xfrm>
          <a:prstGeom prst="rect">
            <a:avLst/>
          </a:prstGeom>
          <a:noFill/>
        </p:spPr>
        <p:txBody>
          <a:bodyPr wrap="square" rtlCol="0">
            <a:spAutoFit/>
          </a:bodyPr>
          <a:lstStyle/>
          <a:p>
            <a:r>
              <a:rPr lang="en-US" sz="3600" dirty="0" smtClean="0">
                <a:solidFill>
                  <a:srgbClr val="92D050"/>
                </a:solidFill>
              </a:rPr>
              <a:t>Hardware Diagram</a:t>
            </a:r>
            <a:endParaRPr lang="en-US" sz="3600" dirty="0">
              <a:solidFill>
                <a:srgbClr val="92D050"/>
              </a:solidFill>
            </a:endParaRPr>
          </a:p>
        </p:txBody>
      </p:sp>
    </p:spTree>
    <p:extLst>
      <p:ext uri="{BB962C8B-B14F-4D97-AF65-F5344CB8AC3E}">
        <p14:creationId xmlns:p14="http://schemas.microsoft.com/office/powerpoint/2010/main" val="318488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639712" y="1773144"/>
            <a:ext cx="9594190" cy="4402454"/>
          </a:xfrm>
        </p:spPr>
        <p:txBody>
          <a:bodyPr vert="horz" lIns="91440" tIns="45720" rIns="91440" bIns="45720" rtlCol="0" anchor="t">
            <a:normAutofit/>
          </a:bodyPr>
          <a:lstStyle/>
          <a:p>
            <a:pPr algn="l"/>
            <a:r>
              <a:rPr lang="en-US" sz="3200" dirty="0">
                <a:cs typeface="Arial" panose="020B0604020202020204"/>
              </a:rPr>
              <a:t>1. </a:t>
            </a:r>
            <a:r>
              <a:rPr lang="en-US" sz="3200" err="1">
                <a:cs typeface="Arial" panose="020B0604020202020204"/>
              </a:rPr>
              <a:t>Xampp</a:t>
            </a:r>
            <a:r>
              <a:rPr lang="en-US" sz="3200" dirty="0">
                <a:cs typeface="Arial" panose="020B0604020202020204"/>
              </a:rPr>
              <a:t> software</a:t>
            </a:r>
            <a:br>
              <a:rPr lang="en-US" sz="3200" dirty="0">
                <a:cs typeface="Arial" panose="020B0604020202020204"/>
              </a:rPr>
            </a:br>
            <a:r>
              <a:rPr lang="en-US" sz="3200" dirty="0">
                <a:cs typeface="Arial" panose="020B0604020202020204"/>
              </a:rPr>
              <a:t/>
            </a:r>
            <a:br>
              <a:rPr lang="en-US" sz="3200" dirty="0">
                <a:cs typeface="Arial" panose="020B0604020202020204"/>
              </a:rPr>
            </a:br>
            <a:r>
              <a:rPr lang="en-US" sz="3200" dirty="0">
                <a:cs typeface="Arial" panose="020B0604020202020204"/>
              </a:rPr>
              <a:t>2. MySQL</a:t>
            </a:r>
            <a:br>
              <a:rPr lang="en-US" sz="3200" dirty="0">
                <a:cs typeface="Arial" panose="020B0604020202020204"/>
              </a:rPr>
            </a:br>
            <a:r>
              <a:rPr lang="en-US" sz="3200" dirty="0">
                <a:cs typeface="Arial" panose="020B0604020202020204"/>
              </a:rPr>
              <a:t/>
            </a:r>
            <a:br>
              <a:rPr lang="en-US" sz="3200" dirty="0">
                <a:cs typeface="Arial" panose="020B0604020202020204"/>
              </a:rPr>
            </a:br>
            <a:r>
              <a:rPr lang="en-US" sz="3200" dirty="0">
                <a:cs typeface="Arial" panose="020B0604020202020204"/>
              </a:rPr>
              <a:t>3. Python</a:t>
            </a:r>
            <a:br>
              <a:rPr lang="en-US" sz="3200" dirty="0">
                <a:cs typeface="Arial" panose="020B0604020202020204"/>
              </a:rPr>
            </a:br>
            <a:r>
              <a:rPr lang="en-US" sz="3200" dirty="0">
                <a:cs typeface="Arial" panose="020B0604020202020204"/>
              </a:rPr>
              <a:t/>
            </a:r>
            <a:br>
              <a:rPr lang="en-US" sz="3200" dirty="0">
                <a:cs typeface="Arial" panose="020B0604020202020204"/>
              </a:rPr>
            </a:br>
            <a:r>
              <a:rPr lang="en-US" sz="3200" dirty="0">
                <a:cs typeface="Arial" panose="020B0604020202020204"/>
              </a:rPr>
              <a:t>4. PHP</a:t>
            </a:r>
            <a:br>
              <a:rPr lang="en-US" sz="3200" dirty="0">
                <a:cs typeface="Arial" panose="020B0604020202020204"/>
              </a:rPr>
            </a:br>
            <a:r>
              <a:rPr lang="en-US" sz="3200" dirty="0">
                <a:cs typeface="Arial" panose="020B0604020202020204"/>
              </a:rPr>
              <a:t/>
            </a:r>
            <a:br>
              <a:rPr lang="en-US" sz="3200" dirty="0">
                <a:cs typeface="Arial" panose="020B0604020202020204"/>
              </a:rPr>
            </a:br>
            <a:r>
              <a:rPr lang="en-US" sz="3200" dirty="0">
                <a:cs typeface="Arial" panose="020B0604020202020204"/>
              </a:rPr>
              <a:t>5. Arduino IDE</a:t>
            </a:r>
          </a:p>
        </p:txBody>
      </p:sp>
      <p:sp>
        <p:nvSpPr>
          <p:cNvPr id="59" name="TextBox 58">
            <a:extLst>
              <a:ext uri="{FF2B5EF4-FFF2-40B4-BE49-F238E27FC236}">
                <a16:creationId xmlns:a16="http://schemas.microsoft.com/office/drawing/2014/main" xmlns="" id="{8BA231C4-F3DE-4635-BFF2-8D853AFA2034}"/>
              </a:ext>
            </a:extLst>
          </p:cNvPr>
          <p:cNvSpPr txBox="1"/>
          <p:nvPr/>
        </p:nvSpPr>
        <p:spPr>
          <a:xfrm>
            <a:off x="1637180" y="337297"/>
            <a:ext cx="9589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5400" dirty="0" err="1">
                <a:cs typeface="Arial"/>
              </a:rPr>
              <a:t>Softwares</a:t>
            </a:r>
            <a:r>
              <a:rPr lang="en-US" sz="5400" dirty="0">
                <a:cs typeface="Arial"/>
              </a:rPr>
              <a:t> Used</a:t>
            </a:r>
          </a:p>
        </p:txBody>
      </p:sp>
    </p:spTree>
    <p:extLst>
      <p:ext uri="{BB962C8B-B14F-4D97-AF65-F5344CB8AC3E}">
        <p14:creationId xmlns:p14="http://schemas.microsoft.com/office/powerpoint/2010/main" val="2591996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951410" y="152400"/>
            <a:ext cx="10783390" cy="6413500"/>
          </a:xfrm>
        </p:spPr>
        <p:txBody>
          <a:bodyPr vert="horz" lIns="91440" tIns="45720" rIns="91440" bIns="45720" rtlCol="0" anchor="t">
            <a:normAutofit fontScale="90000"/>
          </a:bodyPr>
          <a:lstStyle/>
          <a:p>
            <a:pPr lvl="1" algn="l" rtl="0">
              <a:lnSpc>
                <a:spcPct val="90000"/>
              </a:lnSpc>
              <a:spcBef>
                <a:spcPct val="0"/>
              </a:spcBef>
            </a:pPr>
            <a:r>
              <a:rPr lang="en-US" sz="3200" dirty="0" smtClean="0">
                <a:solidFill>
                  <a:schemeClr val="tx1"/>
                </a:solidFill>
              </a:rPr>
              <a:t>		</a:t>
            </a:r>
            <a:br>
              <a:rPr lang="en-US" sz="3200" dirty="0" smtClean="0">
                <a:solidFill>
                  <a:schemeClr val="tx1"/>
                </a:solidFill>
              </a:rPr>
            </a:br>
            <a:r>
              <a:rPr lang="en-US" sz="3200" dirty="0">
                <a:solidFill>
                  <a:schemeClr val="tx1"/>
                </a:solidFill>
              </a:rPr>
              <a:t>	</a:t>
            </a:r>
            <a:r>
              <a:rPr lang="en-US" sz="4000" i="1" u="sng" dirty="0" smtClean="0">
                <a:solidFill>
                  <a:schemeClr val="tx1"/>
                </a:solidFill>
              </a:rPr>
              <a:t>INDEX</a:t>
            </a:r>
            <a:r>
              <a:rPr lang="en-US" sz="3200" dirty="0" smtClean="0">
                <a:solidFill>
                  <a:schemeClr val="tx1"/>
                </a:solidFill>
              </a:rPr>
              <a:t/>
            </a:r>
            <a:br>
              <a:rPr lang="en-US" sz="3200" dirty="0" smtClean="0">
                <a:solidFill>
                  <a:schemeClr val="tx1"/>
                </a:solidFill>
              </a:rPr>
            </a:br>
            <a:r>
              <a:rPr lang="en-US" sz="3200" dirty="0" smtClean="0">
                <a:solidFill>
                  <a:schemeClr val="tx1"/>
                </a:solidFill>
              </a:rPr>
              <a:t/>
            </a:r>
            <a:br>
              <a:rPr lang="en-US" sz="3200" dirty="0" smtClean="0">
                <a:solidFill>
                  <a:schemeClr val="tx1"/>
                </a:solidFill>
              </a:rPr>
            </a:br>
            <a:r>
              <a:rPr lang="en-US" sz="3200" dirty="0" smtClean="0">
                <a:solidFill>
                  <a:schemeClr val="tx1"/>
                </a:solidFill>
              </a:rPr>
              <a:t>	- </a:t>
            </a:r>
            <a:r>
              <a:rPr lang="en-US" sz="3200" dirty="0" smtClean="0">
                <a:solidFill>
                  <a:schemeClr val="tx1"/>
                </a:solidFill>
                <a:cs typeface="Arial"/>
              </a:rPr>
              <a:t>Problem Definition</a:t>
            </a:r>
            <a:r>
              <a:rPr lang="en-US" sz="3200" dirty="0" smtClean="0">
                <a:solidFill>
                  <a:schemeClr val="tx1"/>
                </a:solidFill>
              </a:rPr>
              <a:t/>
            </a:r>
            <a:br>
              <a:rPr lang="en-US" sz="3200" dirty="0" smtClean="0">
                <a:solidFill>
                  <a:schemeClr val="tx1"/>
                </a:solidFill>
              </a:rPr>
            </a:br>
            <a:r>
              <a:rPr lang="en-US" sz="3200" dirty="0" smtClean="0">
                <a:solidFill>
                  <a:schemeClr val="tx1"/>
                </a:solidFill>
              </a:rPr>
              <a:t>	- </a:t>
            </a:r>
            <a:r>
              <a:rPr lang="en-US" sz="3200" dirty="0" smtClean="0">
                <a:solidFill>
                  <a:schemeClr val="tx1"/>
                </a:solidFill>
                <a:cs typeface="Arial"/>
              </a:rPr>
              <a:t>Literature Review</a:t>
            </a:r>
            <a:br>
              <a:rPr lang="en-US" sz="3200" dirty="0" smtClean="0">
                <a:solidFill>
                  <a:schemeClr val="tx1"/>
                </a:solidFill>
                <a:cs typeface="Arial"/>
              </a:rPr>
            </a:br>
            <a:r>
              <a:rPr lang="en-US" sz="3200" dirty="0" smtClean="0">
                <a:solidFill>
                  <a:schemeClr val="tx1"/>
                </a:solidFill>
                <a:cs typeface="Arial"/>
              </a:rPr>
              <a:t>	- </a:t>
            </a:r>
            <a:r>
              <a:rPr lang="en-US" sz="3200" dirty="0" smtClean="0">
                <a:solidFill>
                  <a:schemeClr val="tx1"/>
                </a:solidFill>
                <a:ea typeface="+mn-lt"/>
                <a:cs typeface="+mn-lt"/>
              </a:rPr>
              <a:t>Software Requirements Specification</a:t>
            </a:r>
            <a:r>
              <a:rPr lang="en-US" sz="3200" dirty="0" smtClean="0">
                <a:solidFill>
                  <a:schemeClr val="tx1"/>
                </a:solidFill>
                <a:cs typeface="Arial"/>
              </a:rPr>
              <a:t/>
            </a:r>
            <a:br>
              <a:rPr lang="en-US" sz="3200" dirty="0" smtClean="0">
                <a:solidFill>
                  <a:schemeClr val="tx1"/>
                </a:solidFill>
                <a:cs typeface="Arial"/>
              </a:rPr>
            </a:br>
            <a:r>
              <a:rPr lang="en-US" sz="3200" dirty="0" smtClean="0">
                <a:solidFill>
                  <a:schemeClr val="tx1"/>
                </a:solidFill>
                <a:cs typeface="Arial"/>
              </a:rPr>
              <a:t>	- Model &amp; Design</a:t>
            </a:r>
            <a:br>
              <a:rPr lang="en-US" sz="3200" dirty="0" smtClean="0">
                <a:solidFill>
                  <a:schemeClr val="tx1"/>
                </a:solidFill>
                <a:cs typeface="Arial"/>
              </a:rPr>
            </a:br>
            <a:r>
              <a:rPr lang="en-US" sz="3200" dirty="0" smtClean="0">
                <a:solidFill>
                  <a:schemeClr val="tx1"/>
                </a:solidFill>
                <a:cs typeface="Arial"/>
              </a:rPr>
              <a:t>	- Advancement in Technology</a:t>
            </a:r>
            <a:br>
              <a:rPr lang="en-US" sz="3200" dirty="0" smtClean="0">
                <a:solidFill>
                  <a:schemeClr val="tx1"/>
                </a:solidFill>
                <a:cs typeface="Arial"/>
              </a:rPr>
            </a:br>
            <a:r>
              <a:rPr lang="en-US" sz="3200" dirty="0" smtClean="0">
                <a:solidFill>
                  <a:schemeClr val="tx1"/>
                </a:solidFill>
                <a:cs typeface="Arial"/>
              </a:rPr>
              <a:t>	- MPU 6050 Accelerometer</a:t>
            </a:r>
            <a:br>
              <a:rPr lang="en-US" sz="3200" dirty="0" smtClean="0">
                <a:solidFill>
                  <a:schemeClr val="tx1"/>
                </a:solidFill>
                <a:cs typeface="Arial"/>
              </a:rPr>
            </a:br>
            <a:r>
              <a:rPr lang="en-US" sz="3200" dirty="0" smtClean="0">
                <a:solidFill>
                  <a:schemeClr val="tx1"/>
                </a:solidFill>
                <a:cs typeface="Arial"/>
              </a:rPr>
              <a:t>	- Evolution</a:t>
            </a:r>
            <a:br>
              <a:rPr lang="en-US" sz="3200" dirty="0" smtClean="0">
                <a:solidFill>
                  <a:schemeClr val="tx1"/>
                </a:solidFill>
                <a:cs typeface="Arial"/>
              </a:rPr>
            </a:br>
            <a:r>
              <a:rPr lang="en-US" sz="3200" dirty="0" smtClean="0">
                <a:solidFill>
                  <a:schemeClr val="tx1"/>
                </a:solidFill>
                <a:cs typeface="Arial"/>
              </a:rPr>
              <a:t>	- </a:t>
            </a:r>
            <a:r>
              <a:rPr lang="en-US" sz="3200" dirty="0" smtClean="0">
                <a:solidFill>
                  <a:schemeClr val="tx1"/>
                </a:solidFill>
              </a:rPr>
              <a:t>UML diagram</a:t>
            </a:r>
            <a:br>
              <a:rPr lang="en-US" sz="3200" dirty="0" smtClean="0">
                <a:solidFill>
                  <a:schemeClr val="tx1"/>
                </a:solidFill>
              </a:rPr>
            </a:br>
            <a:r>
              <a:rPr lang="en-US" sz="3200" dirty="0" smtClean="0">
                <a:solidFill>
                  <a:schemeClr val="tx1"/>
                </a:solidFill>
              </a:rPr>
              <a:t>	- </a:t>
            </a:r>
            <a:r>
              <a:rPr kumimoji="0" lang="en-US" sz="3200" b="0" i="0" u="none" strike="noStrike" kern="1200" cap="none" spc="0" normalizeH="0" baseline="0" noProof="0" dirty="0" smtClean="0">
                <a:ln>
                  <a:noFill/>
                </a:ln>
                <a:solidFill>
                  <a:schemeClr val="tx1"/>
                </a:solidFill>
                <a:effectLst/>
                <a:uLnTx/>
                <a:uFillTx/>
                <a:latin typeface="Trebuchet MS" panose="020B0603020202020204"/>
              </a:rPr>
              <a:t>Entity Relationship(ER) Diagram</a:t>
            </a:r>
            <a:br>
              <a:rPr kumimoji="0" lang="en-US" sz="3200" b="0" i="0" u="none" strike="noStrike" kern="1200" cap="none" spc="0" normalizeH="0" baseline="0" noProof="0" dirty="0" smtClean="0">
                <a:ln>
                  <a:noFill/>
                </a:ln>
                <a:solidFill>
                  <a:schemeClr val="tx1"/>
                </a:solidFill>
                <a:effectLst/>
                <a:uLnTx/>
                <a:uFillTx/>
                <a:latin typeface="Trebuchet MS" panose="020B0603020202020204"/>
              </a:rPr>
            </a:br>
            <a:r>
              <a:rPr kumimoji="0" lang="en-US" sz="3200" b="0" i="0" u="none" strike="noStrike" kern="1200" cap="none" spc="0" normalizeH="0" baseline="0" noProof="0" dirty="0" smtClean="0">
                <a:ln>
                  <a:noFill/>
                </a:ln>
                <a:solidFill>
                  <a:schemeClr val="tx1"/>
                </a:solidFill>
                <a:effectLst/>
                <a:uLnTx/>
                <a:uFillTx/>
                <a:latin typeface="Trebuchet MS" panose="020B0603020202020204"/>
              </a:rPr>
              <a:t>	- </a:t>
            </a:r>
            <a:r>
              <a:rPr lang="en-US" sz="3200" kern="1200" dirty="0" smtClean="0">
                <a:solidFill>
                  <a:schemeClr val="tx1"/>
                </a:solidFill>
                <a:latin typeface="Trebuchet MS" panose="020B0603020202020204"/>
              </a:rPr>
              <a:t>Hardware Diagram</a:t>
            </a:r>
            <a:br>
              <a:rPr lang="en-US" sz="3200" kern="1200" dirty="0" smtClean="0">
                <a:solidFill>
                  <a:schemeClr val="tx1"/>
                </a:solidFill>
                <a:latin typeface="Trebuchet MS" panose="020B0603020202020204"/>
              </a:rPr>
            </a:br>
            <a:r>
              <a:rPr lang="en-US" sz="3200" kern="1200" dirty="0" smtClean="0">
                <a:solidFill>
                  <a:schemeClr val="tx1"/>
                </a:solidFill>
                <a:latin typeface="Trebuchet MS" panose="020B0603020202020204"/>
              </a:rPr>
              <a:t>	- Software and Hardware used</a:t>
            </a:r>
            <a:r>
              <a:rPr kumimoji="0" lang="en-US" sz="3200" b="0" i="0" u="none" strike="noStrike" kern="1200" cap="none" spc="0" normalizeH="0" baseline="0" noProof="0" dirty="0" smtClean="0">
                <a:ln>
                  <a:noFill/>
                </a:ln>
                <a:solidFill>
                  <a:schemeClr val="tx1"/>
                </a:solidFill>
                <a:effectLst/>
                <a:uLnTx/>
                <a:uFillTx/>
                <a:latin typeface="Trebuchet MS" panose="020B0603020202020204"/>
              </a:rPr>
              <a:t/>
            </a:r>
            <a:br>
              <a:rPr kumimoji="0" lang="en-US" sz="3200" b="0" i="0" u="none" strike="noStrike" kern="1200" cap="none" spc="0" normalizeH="0" baseline="0" noProof="0" dirty="0" smtClean="0">
                <a:ln>
                  <a:noFill/>
                </a:ln>
                <a:solidFill>
                  <a:schemeClr val="tx1"/>
                </a:solidFill>
                <a:effectLst/>
                <a:uLnTx/>
                <a:uFillTx/>
                <a:latin typeface="Trebuchet MS" panose="020B0603020202020204"/>
              </a:rPr>
            </a:br>
            <a:r>
              <a:rPr lang="en-US" dirty="0" smtClean="0"/>
              <a:t/>
            </a:r>
            <a:br>
              <a:rPr lang="en-US" dirty="0" smtClean="0"/>
            </a:br>
            <a:endParaRPr lang="en-US" sz="1800" dirty="0"/>
          </a:p>
        </p:txBody>
      </p:sp>
    </p:spTree>
    <p:extLst>
      <p:ext uri="{BB962C8B-B14F-4D97-AF65-F5344CB8AC3E}">
        <p14:creationId xmlns:p14="http://schemas.microsoft.com/office/powerpoint/2010/main" val="38138024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59" name="TextBox 58">
            <a:extLst>
              <a:ext uri="{FF2B5EF4-FFF2-40B4-BE49-F238E27FC236}">
                <a16:creationId xmlns:a16="http://schemas.microsoft.com/office/drawing/2014/main" xmlns="" id="{8BA231C4-F3DE-4635-BFF2-8D853AFA2034}"/>
              </a:ext>
            </a:extLst>
          </p:cNvPr>
          <p:cNvSpPr txBox="1"/>
          <p:nvPr/>
        </p:nvSpPr>
        <p:spPr>
          <a:xfrm>
            <a:off x="1637180" y="337297"/>
            <a:ext cx="9589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5400" dirty="0">
                <a:cs typeface="Arial" panose="020B0604020202020204"/>
              </a:rPr>
              <a:t>Hardwares Used</a:t>
            </a:r>
          </a:p>
        </p:txBody>
      </p:sp>
      <p:sp>
        <p:nvSpPr>
          <p:cNvPr id="3" name="Title 1">
            <a:extLst>
              <a:ext uri="{FF2B5EF4-FFF2-40B4-BE49-F238E27FC236}">
                <a16:creationId xmlns:a16="http://schemas.microsoft.com/office/drawing/2014/main" xmlns="" id="{8B080326-03F4-4507-AA27-E3E8FE270F6A}"/>
              </a:ext>
            </a:extLst>
          </p:cNvPr>
          <p:cNvSpPr>
            <a:spLocks noGrp="1"/>
          </p:cNvSpPr>
          <p:nvPr>
            <p:ph type="title"/>
          </p:nvPr>
        </p:nvSpPr>
        <p:spPr>
          <a:xfrm>
            <a:off x="1639712" y="1773144"/>
            <a:ext cx="9594190" cy="4402454"/>
          </a:xfrm>
        </p:spPr>
        <p:txBody>
          <a:bodyPr vert="horz" lIns="91440" tIns="45720" rIns="91440" bIns="45720" rtlCol="0" anchor="t">
            <a:normAutofit/>
          </a:bodyPr>
          <a:lstStyle/>
          <a:p>
            <a:pPr algn="l"/>
            <a:r>
              <a:rPr lang="en-US" sz="3200" dirty="0">
                <a:cs typeface="Arial" panose="020B0604020202020204"/>
              </a:rPr>
              <a:t>1. </a:t>
            </a:r>
            <a:r>
              <a:rPr lang="en-US" sz="3200" dirty="0">
                <a:ea typeface="+mj-lt"/>
                <a:cs typeface="+mj-lt"/>
              </a:rPr>
              <a:t>Arduino uno</a:t>
            </a:r>
            <a:r>
              <a:rPr lang="en-US" sz="3200" dirty="0">
                <a:cs typeface="Arial" panose="020B0604020202020204"/>
              </a:rPr>
              <a:t/>
            </a:r>
            <a:br>
              <a:rPr lang="en-US" sz="3200" dirty="0">
                <a:cs typeface="Arial" panose="020B0604020202020204"/>
              </a:rPr>
            </a:br>
            <a:r>
              <a:rPr lang="en-US" sz="3200" dirty="0">
                <a:cs typeface="Arial" panose="020B0604020202020204"/>
              </a:rPr>
              <a:t/>
            </a:r>
            <a:br>
              <a:rPr lang="en-US" sz="3200" dirty="0">
                <a:cs typeface="Arial" panose="020B0604020202020204"/>
              </a:rPr>
            </a:br>
            <a:r>
              <a:rPr lang="en-US" sz="3200" dirty="0">
                <a:cs typeface="Arial" panose="020B0604020202020204"/>
              </a:rPr>
              <a:t>2. MPU 6050</a:t>
            </a:r>
            <a:br>
              <a:rPr lang="en-US" sz="3200" dirty="0">
                <a:cs typeface="Arial" panose="020B0604020202020204"/>
              </a:rPr>
            </a:br>
            <a:r>
              <a:rPr lang="en-US" sz="3200" dirty="0">
                <a:cs typeface="Arial" panose="020B0604020202020204"/>
              </a:rPr>
              <a:t/>
            </a:r>
            <a:br>
              <a:rPr lang="en-US" sz="3200" dirty="0">
                <a:cs typeface="Arial" panose="020B0604020202020204"/>
              </a:rPr>
            </a:br>
            <a:r>
              <a:rPr lang="en-US" sz="3200" dirty="0">
                <a:cs typeface="Arial" panose="020B0604020202020204"/>
              </a:rPr>
              <a:t>3. GPS Module</a:t>
            </a:r>
            <a:br>
              <a:rPr lang="en-US" sz="3200" dirty="0">
                <a:cs typeface="Arial" panose="020B0604020202020204"/>
              </a:rPr>
            </a:br>
            <a:r>
              <a:rPr lang="en-US" sz="3200" dirty="0">
                <a:cs typeface="Arial" panose="020B0604020202020204"/>
              </a:rPr>
              <a:t/>
            </a:r>
            <a:br>
              <a:rPr lang="en-US" sz="3200" dirty="0">
                <a:cs typeface="Arial" panose="020B0604020202020204"/>
              </a:rPr>
            </a:br>
            <a:r>
              <a:rPr lang="en-US" sz="3200" dirty="0">
                <a:cs typeface="Arial" panose="020B0604020202020204"/>
              </a:rPr>
              <a:t>4. Bread board</a:t>
            </a:r>
            <a:br>
              <a:rPr lang="en-US" sz="3200" dirty="0">
                <a:cs typeface="Arial" panose="020B0604020202020204"/>
              </a:rPr>
            </a:br>
            <a:r>
              <a:rPr lang="en-US" sz="3200" dirty="0">
                <a:cs typeface="Arial" panose="020B0604020202020204"/>
              </a:rPr>
              <a:t/>
            </a:r>
            <a:br>
              <a:rPr lang="en-US" sz="3200" dirty="0">
                <a:cs typeface="Arial" panose="020B0604020202020204"/>
              </a:rPr>
            </a:br>
            <a:r>
              <a:rPr lang="en-US" sz="3200" dirty="0">
                <a:cs typeface="Arial" panose="020B0604020202020204"/>
              </a:rPr>
              <a:t>5. Connecting cables</a:t>
            </a:r>
            <a:endParaRPr lang="en-US"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933" y="2716190"/>
            <a:ext cx="6076950" cy="3971925"/>
          </a:xfrm>
          <a:prstGeom prst="rect">
            <a:avLst/>
          </a:prstGeom>
        </p:spPr>
      </p:pic>
    </p:spTree>
    <p:extLst>
      <p:ext uri="{BB962C8B-B14F-4D97-AF65-F5344CB8AC3E}">
        <p14:creationId xmlns:p14="http://schemas.microsoft.com/office/powerpoint/2010/main" val="179671541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pic>
        <p:nvPicPr>
          <p:cNvPr id="3" name="Picture 3" descr="Logo&#10;&#10;Description automatically generated">
            <a:extLst>
              <a:ext uri="{FF2B5EF4-FFF2-40B4-BE49-F238E27FC236}">
                <a16:creationId xmlns:a16="http://schemas.microsoft.com/office/drawing/2014/main" xmlns="" id="{F6C62B77-70ED-44E4-8A98-300A6B2E4D5F}"/>
              </a:ext>
            </a:extLst>
          </p:cNvPr>
          <p:cNvPicPr>
            <a:picLocks noChangeAspect="1"/>
          </p:cNvPicPr>
          <p:nvPr/>
        </p:nvPicPr>
        <p:blipFill>
          <a:blip r:embed="rId6"/>
          <a:stretch>
            <a:fillRect/>
          </a:stretch>
        </p:blipFill>
        <p:spPr>
          <a:xfrm>
            <a:off x="965200" y="-45720"/>
            <a:ext cx="10220960" cy="6898640"/>
          </a:xfrm>
          <a:prstGeom prst="rect">
            <a:avLst/>
          </a:prstGeom>
        </p:spPr>
      </p:pic>
    </p:spTree>
    <p:extLst>
      <p:ext uri="{BB962C8B-B14F-4D97-AF65-F5344CB8AC3E}">
        <p14:creationId xmlns:p14="http://schemas.microsoft.com/office/powerpoint/2010/main" val="116188479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639712" y="1773144"/>
            <a:ext cx="9594190" cy="4402454"/>
          </a:xfrm>
        </p:spPr>
        <p:txBody>
          <a:bodyPr vert="horz" lIns="91440" tIns="45720" rIns="91440" bIns="45720" rtlCol="0" anchor="t">
            <a:normAutofit/>
          </a:bodyPr>
          <a:lstStyle/>
          <a:p>
            <a:pPr algn="l"/>
            <a:r>
              <a:rPr lang="en-US" sz="2400" dirty="0">
                <a:ea typeface="+mj-lt"/>
                <a:cs typeface="+mj-lt"/>
              </a:rPr>
              <a:t>In this current scenario, the usage of automobile increase with corresponding raise in population. Accordingly, the accident happens have also be increased due to distinct reasons. Among that, human mistakes while driving has become a crucial factor. There has been an increase of 32.4% in the total number of death rate caused by the road accidents during the year 2019. In addition, 20-50 million people were injured and disabled. This percentage has made an attention of many researchers to curb the accident growing rate, but since the that seems to be a little less practically applicable due to vast population. Therefore, a system needs to be created that will have a practical system which will reduce the chances of fatality to the lowest and will act as a post accidental plan. </a:t>
            </a:r>
            <a:endParaRPr lang="en-US" sz="2400">
              <a:cs typeface="Arial"/>
            </a:endParaRPr>
          </a:p>
        </p:txBody>
      </p:sp>
      <p:sp>
        <p:nvSpPr>
          <p:cNvPr id="59" name="TextBox 58">
            <a:extLst>
              <a:ext uri="{FF2B5EF4-FFF2-40B4-BE49-F238E27FC236}">
                <a16:creationId xmlns:a16="http://schemas.microsoft.com/office/drawing/2014/main" xmlns="" id="{8BA231C4-F3DE-4635-BFF2-8D853AFA2034}"/>
              </a:ext>
            </a:extLst>
          </p:cNvPr>
          <p:cNvSpPr txBox="1"/>
          <p:nvPr/>
        </p:nvSpPr>
        <p:spPr>
          <a:xfrm>
            <a:off x="1637180" y="337297"/>
            <a:ext cx="9589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5400" dirty="0">
                <a:cs typeface="Arial"/>
              </a:rPr>
              <a:t>Problem Definition</a:t>
            </a:r>
          </a:p>
        </p:txBody>
      </p:sp>
    </p:spTree>
    <p:extLst>
      <p:ext uri="{BB962C8B-B14F-4D97-AF65-F5344CB8AC3E}">
        <p14:creationId xmlns:p14="http://schemas.microsoft.com/office/powerpoint/2010/main" val="31293886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639712" y="1478504"/>
            <a:ext cx="9584030" cy="5042534"/>
          </a:xfrm>
        </p:spPr>
        <p:txBody>
          <a:bodyPr vert="horz" lIns="91440" tIns="45720" rIns="91440" bIns="45720" rtlCol="0" anchor="t">
            <a:noAutofit/>
          </a:bodyPr>
          <a:lstStyle/>
          <a:p>
            <a:pPr algn="l"/>
            <a:r>
              <a:rPr lang="en-US" sz="2000" dirty="0">
                <a:ea typeface="+mj-lt"/>
                <a:cs typeface="+mj-lt"/>
              </a:rPr>
              <a:t>The system which is created by us deals with a motor vehicle collision detection system involving vehicles which sends information about the accident including the location and the time of the accident to mainly two places first aid center and the police station. This information is sent in the form of an alert message. But in the cases where there are no casualties a switch is provided which can be turned off by the driver to terminate sending the alert message. </a:t>
            </a:r>
            <a:br>
              <a:rPr lang="en-US" sz="2000" dirty="0">
                <a:ea typeface="+mj-lt"/>
                <a:cs typeface="+mj-lt"/>
              </a:rPr>
            </a:br>
            <a:r>
              <a:rPr lang="en-US" sz="2000" dirty="0">
                <a:ea typeface="+mj-lt"/>
                <a:cs typeface="+mj-lt"/>
              </a:rPr>
              <a:t/>
            </a:r>
            <a:br>
              <a:rPr lang="en-US" sz="2000" dirty="0">
                <a:ea typeface="+mj-lt"/>
                <a:cs typeface="+mj-lt"/>
              </a:rPr>
            </a:br>
            <a:r>
              <a:rPr lang="en-US" sz="2000" dirty="0">
                <a:ea typeface="+mj-lt"/>
                <a:cs typeface="+mj-lt"/>
              </a:rPr>
              <a:t>A GSM, also known as global system for mobile Communication, module is used to send an alert message and a GPS, The Global Positioning System, module is used to detect the location of the accident. The GPS and GSM module are interfaced to the control unit using serial communication. The accident itself is detected using a sensor- accelerometer, which actually detects a change in the velocity of the vehicle, in a range of given threshold, And hence detects the collision between two automobiles Simultaneously sending a signal through Arduino. A 32bit ARM controller is used as the main high-speed data-processing unit. The signals are sent from the Accelerometer sensor to the controller after passing through an amplifying circuit. The signal is then sent to our server which in turn Send it to the police station and hospital nearest to the accident location.</a:t>
            </a:r>
            <a:endParaRPr lang="en-US" sz="2000" dirty="0">
              <a:cs typeface="Arial"/>
            </a:endParaRPr>
          </a:p>
        </p:txBody>
      </p:sp>
      <p:sp>
        <p:nvSpPr>
          <p:cNvPr id="59" name="TextBox 58">
            <a:extLst>
              <a:ext uri="{FF2B5EF4-FFF2-40B4-BE49-F238E27FC236}">
                <a16:creationId xmlns:a16="http://schemas.microsoft.com/office/drawing/2014/main" xmlns="" id="{8BA231C4-F3DE-4635-BFF2-8D853AFA2034}"/>
              </a:ext>
            </a:extLst>
          </p:cNvPr>
          <p:cNvSpPr txBox="1"/>
          <p:nvPr/>
        </p:nvSpPr>
        <p:spPr>
          <a:xfrm>
            <a:off x="1637180" y="337297"/>
            <a:ext cx="9589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5400" dirty="0">
                <a:cs typeface="Arial"/>
              </a:rPr>
              <a:t>Literature Review</a:t>
            </a:r>
          </a:p>
        </p:txBody>
      </p:sp>
    </p:spTree>
    <p:extLst>
      <p:ext uri="{BB962C8B-B14F-4D97-AF65-F5344CB8AC3E}">
        <p14:creationId xmlns:p14="http://schemas.microsoft.com/office/powerpoint/2010/main" val="18183904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639712" y="1773144"/>
            <a:ext cx="9594190" cy="4402454"/>
          </a:xfrm>
        </p:spPr>
        <p:txBody>
          <a:bodyPr vert="horz" lIns="91440" tIns="45720" rIns="91440" bIns="45720" rtlCol="0" anchor="t">
            <a:noAutofit/>
          </a:bodyPr>
          <a:lstStyle/>
          <a:p>
            <a:pPr algn="l"/>
            <a:r>
              <a:rPr lang="en-US" sz="2400" dirty="0">
                <a:ea typeface="+mj-lt"/>
                <a:cs typeface="+mj-lt"/>
              </a:rPr>
              <a:t>In this are users automobiles will be attached with an accelerometer which will detect the change in velocity of the vehicle and will send a signal to Arduino, The accelerometer will have a particular range that will determine the threshold of the sensor which will remove the exception cases like emergency brakes or stopping of a vehicle at a very low speed in limited amount of time For example the vehicle could be traveling at a speed of 40 kilometers per hour but when it has encountered a sudden break the accelerometer in that case, might detect it as an accident and may send a signal to the nearest police station and hospital which will be considered as a false alarm as the vehicle was not moving at an alarming speed that can cause an accident of severe level .</a:t>
            </a:r>
            <a:endParaRPr lang="en-US" sz="2400">
              <a:cs typeface="Arial"/>
            </a:endParaRPr>
          </a:p>
        </p:txBody>
      </p:sp>
      <p:sp>
        <p:nvSpPr>
          <p:cNvPr id="59" name="TextBox 58">
            <a:extLst>
              <a:ext uri="{FF2B5EF4-FFF2-40B4-BE49-F238E27FC236}">
                <a16:creationId xmlns:a16="http://schemas.microsoft.com/office/drawing/2014/main" xmlns="" id="{8BA231C4-F3DE-4635-BFF2-8D853AFA2034}"/>
              </a:ext>
            </a:extLst>
          </p:cNvPr>
          <p:cNvSpPr txBox="1"/>
          <p:nvPr/>
        </p:nvSpPr>
        <p:spPr>
          <a:xfrm>
            <a:off x="1637180" y="337297"/>
            <a:ext cx="95899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4000" dirty="0">
                <a:ea typeface="+mn-lt"/>
                <a:cs typeface="+mn-lt"/>
              </a:rPr>
              <a:t>Software Requirements Specification   </a:t>
            </a:r>
            <a:endParaRPr lang="en-US" dirty="0">
              <a:cs typeface="Arial" panose="020B0604020202020204"/>
            </a:endParaRPr>
          </a:p>
        </p:txBody>
      </p:sp>
    </p:spTree>
    <p:extLst>
      <p:ext uri="{BB962C8B-B14F-4D97-AF65-F5344CB8AC3E}">
        <p14:creationId xmlns:p14="http://schemas.microsoft.com/office/powerpoint/2010/main" val="39458380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639712" y="1582644"/>
            <a:ext cx="9594190" cy="4592954"/>
          </a:xfrm>
        </p:spPr>
        <p:txBody>
          <a:bodyPr vert="horz" lIns="91440" tIns="45720" rIns="91440" bIns="45720" rtlCol="0" anchor="t">
            <a:normAutofit/>
          </a:bodyPr>
          <a:lstStyle/>
          <a:p>
            <a:pPr algn="l"/>
            <a:r>
              <a:rPr lang="en-US" sz="3200" dirty="0">
                <a:ea typeface="+mj-lt"/>
                <a:cs typeface="+mj-lt"/>
              </a:rPr>
              <a:t>The signal which was triggered by the Arduino in the automobile will be received by our server and this server where also receive the GPS location of that particular automobile and will send the signal as well as the GPS location to the nearest police station and hospital. This server will be basically acting as an intermediate element between the user and the receiver, the server will be in receiving status 24 hours throughout the day at night. </a:t>
            </a:r>
            <a:endParaRPr lang="en-US" sz="3200">
              <a:cs typeface="Arial"/>
            </a:endParaRPr>
          </a:p>
        </p:txBody>
      </p:sp>
    </p:spTree>
    <p:extLst>
      <p:ext uri="{BB962C8B-B14F-4D97-AF65-F5344CB8AC3E}">
        <p14:creationId xmlns:p14="http://schemas.microsoft.com/office/powerpoint/2010/main" val="10857287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639712" y="1526614"/>
            <a:ext cx="9594190" cy="4648984"/>
          </a:xfrm>
        </p:spPr>
        <p:txBody>
          <a:bodyPr vert="horz" lIns="91440" tIns="45720" rIns="91440" bIns="45720" rtlCol="0" anchor="t">
            <a:noAutofit/>
          </a:bodyPr>
          <a:lstStyle/>
          <a:p>
            <a:pPr algn="l"/>
            <a:r>
              <a:rPr lang="en-US" sz="2800" dirty="0">
                <a:ea typeface="+mj-lt"/>
                <a:cs typeface="+mj-lt"/>
              </a:rPr>
              <a:t>The last phase of the system will be consisting of the sending of the signal which one receive through the Arduino present in the automobile and this signal will be then send to the nearest hospital and police station another part of this phase will be that the doctors present in The hospital will be able to access the medical reports and the medical histories hope that particular user who has been encountered with the accident. these medical reports and medical history will be present in a database system which is a part of the software and the user will have to upload their reports in their respective account which will be given as an option to the user, In a particular financial amount.</a:t>
            </a:r>
            <a:endParaRPr lang="en-US" sz="2800">
              <a:cs typeface="Arial"/>
            </a:endParaRPr>
          </a:p>
        </p:txBody>
      </p:sp>
    </p:spTree>
    <p:extLst>
      <p:ext uri="{BB962C8B-B14F-4D97-AF65-F5344CB8AC3E}">
        <p14:creationId xmlns:p14="http://schemas.microsoft.com/office/powerpoint/2010/main" val="27381866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59" name="TextBox 58">
            <a:extLst>
              <a:ext uri="{FF2B5EF4-FFF2-40B4-BE49-F238E27FC236}">
                <a16:creationId xmlns:a16="http://schemas.microsoft.com/office/drawing/2014/main" xmlns="" id="{8BA231C4-F3DE-4635-BFF2-8D853AFA2034}"/>
              </a:ext>
            </a:extLst>
          </p:cNvPr>
          <p:cNvSpPr txBox="1"/>
          <p:nvPr/>
        </p:nvSpPr>
        <p:spPr>
          <a:xfrm>
            <a:off x="1659926" y="212193"/>
            <a:ext cx="99252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5400" dirty="0">
                <a:cs typeface="Arial"/>
              </a:rPr>
              <a:t>Model &amp; Design</a:t>
            </a:r>
          </a:p>
        </p:txBody>
      </p:sp>
      <p:pic>
        <p:nvPicPr>
          <p:cNvPr id="5" name="Picture 5" descr="Diagram&#10;&#10;Description automatically generated">
            <a:extLst>
              <a:ext uri="{FF2B5EF4-FFF2-40B4-BE49-F238E27FC236}">
                <a16:creationId xmlns:a16="http://schemas.microsoft.com/office/drawing/2014/main" xmlns="" id="{94892339-C1A4-496C-9CC8-6117B4F768E0}"/>
              </a:ext>
            </a:extLst>
          </p:cNvPr>
          <p:cNvPicPr>
            <a:picLocks noChangeAspect="1"/>
          </p:cNvPicPr>
          <p:nvPr/>
        </p:nvPicPr>
        <p:blipFill>
          <a:blip r:embed="rId6"/>
          <a:stretch>
            <a:fillRect/>
          </a:stretch>
        </p:blipFill>
        <p:spPr>
          <a:xfrm>
            <a:off x="1846997" y="1255032"/>
            <a:ext cx="9555706" cy="5564861"/>
          </a:xfrm>
          <a:prstGeom prst="rect">
            <a:avLst/>
          </a:prstGeom>
        </p:spPr>
      </p:pic>
    </p:spTree>
    <p:extLst>
      <p:ext uri="{BB962C8B-B14F-4D97-AF65-F5344CB8AC3E}">
        <p14:creationId xmlns:p14="http://schemas.microsoft.com/office/powerpoint/2010/main" val="375535765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xmlns="" id="{2049A0C8-4DD4-4ABB-A614-2328477652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8">
            <a:extLst>
              <a:ext uri="{FF2B5EF4-FFF2-40B4-BE49-F238E27FC236}">
                <a16:creationId xmlns:a16="http://schemas.microsoft.com/office/drawing/2014/main" xmlns="" id="{0F6A325A-2919-4123-9174-54EABC5A03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10">
            <a:extLst>
              <a:ext uri="{FF2B5EF4-FFF2-40B4-BE49-F238E27FC236}">
                <a16:creationId xmlns:a16="http://schemas.microsoft.com/office/drawing/2014/main" xmlns="" id="{80E82CC2-31B4-4592-9C30-6A975D5DE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2">
            <a:extLst>
              <a:ext uri="{FF2B5EF4-FFF2-40B4-BE49-F238E27FC236}">
                <a16:creationId xmlns:a16="http://schemas.microsoft.com/office/drawing/2014/main" xmlns="" id="{198CE383-5E7E-4B66-B52A-B492AE0F10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14">
            <a:extLst>
              <a:ext uri="{FF2B5EF4-FFF2-40B4-BE49-F238E27FC236}">
                <a16:creationId xmlns:a16="http://schemas.microsoft.com/office/drawing/2014/main" xmlns="" id="{9D185A96-18D7-4084-8117-F60559EB2E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16">
            <a:extLst>
              <a:ext uri="{FF2B5EF4-FFF2-40B4-BE49-F238E27FC236}">
                <a16:creationId xmlns:a16="http://schemas.microsoft.com/office/drawing/2014/main" xmlns="" id="{EA34A425-32DC-4467-9A4A-9176EC369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TextBox 18">
            <a:extLst>
              <a:ext uri="{FF2B5EF4-FFF2-40B4-BE49-F238E27FC236}">
                <a16:creationId xmlns:a16="http://schemas.microsoft.com/office/drawing/2014/main" xmlns="" id="{1BF53389-3CCE-4DFA-9F44-1093CA4DBEA2}"/>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0" name="Rectangle 20">
            <a:extLst>
              <a:ext uri="{FF2B5EF4-FFF2-40B4-BE49-F238E27FC236}">
                <a16:creationId xmlns:a16="http://schemas.microsoft.com/office/drawing/2014/main" xmlns="" id="{441B7737-E3D8-47F4-8B54-7529C7A836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xmlns="" id="{2B8A17B2-9670-43B8-BE40-4682F8D29A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4">
            <a:extLst>
              <a:ext uri="{FF2B5EF4-FFF2-40B4-BE49-F238E27FC236}">
                <a16:creationId xmlns:a16="http://schemas.microsoft.com/office/drawing/2014/main" xmlns="" id="{2A60B230-846B-4625-A8CA-D35FEBA73A9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BEBA8EAE-BF5A-486C-A8C5-ECC9F3942E4B}">
                <a14:imgProps xmlns:a14="http://schemas.microsoft.com/office/drawing/2010/main">
                  <a14:imgLayer r:embed="rId5">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3" name="Picture 26">
            <a:extLst>
              <a:ext uri="{FF2B5EF4-FFF2-40B4-BE49-F238E27FC236}">
                <a16:creationId xmlns:a16="http://schemas.microsoft.com/office/drawing/2014/main" xmlns=""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28">
            <a:extLst>
              <a:ext uri="{FF2B5EF4-FFF2-40B4-BE49-F238E27FC236}">
                <a16:creationId xmlns:a16="http://schemas.microsoft.com/office/drawing/2014/main" xmlns="" id="{AC1E939A-6A69-42AE-8471-3AD3A74AD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0">
            <a:extLst>
              <a:ext uri="{FF2B5EF4-FFF2-40B4-BE49-F238E27FC236}">
                <a16:creationId xmlns:a16="http://schemas.microsoft.com/office/drawing/2014/main" xmlns=""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32">
            <a:extLst>
              <a:ext uri="{FF2B5EF4-FFF2-40B4-BE49-F238E27FC236}">
                <a16:creationId xmlns:a16="http://schemas.microsoft.com/office/drawing/2014/main" xmlns="" id="{4B7BAF6C-CC6F-4F1B-AB92-3ABDF1D4454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75" y="780465"/>
            <a:ext cx="695137" cy="707886"/>
          </a:xfrm>
          <a:prstGeom prst="rect">
            <a:avLst/>
          </a:prstGeom>
          <a:noFill/>
        </p:spPr>
        <p:txBody>
          <a:bodyPr wrap="square" rtlCol="0">
            <a:spAutoFit/>
          </a:bodyPr>
          <a:lstStyle/>
          <a:p>
            <a:pPr algn="r"/>
            <a:endParaRPr lang="en-US" sz="4000" dirty="0">
              <a:latin typeface="MS Shell Dlg 2" panose="020B0604030504040204" pitchFamily="34" charset="0"/>
            </a:endParaRPr>
          </a:p>
        </p:txBody>
      </p:sp>
      <p:sp>
        <p:nvSpPr>
          <p:cNvPr id="2" name="Title 1">
            <a:extLst>
              <a:ext uri="{FF2B5EF4-FFF2-40B4-BE49-F238E27FC236}">
                <a16:creationId xmlns:a16="http://schemas.microsoft.com/office/drawing/2014/main" xmlns="" id="{9429478F-2EFD-4628-A15C-39D59F4649FC}"/>
              </a:ext>
            </a:extLst>
          </p:cNvPr>
          <p:cNvSpPr>
            <a:spLocks noGrp="1"/>
          </p:cNvSpPr>
          <p:nvPr>
            <p:ph type="title"/>
          </p:nvPr>
        </p:nvSpPr>
        <p:spPr>
          <a:xfrm>
            <a:off x="1639712" y="1773144"/>
            <a:ext cx="9594190" cy="4402454"/>
          </a:xfrm>
        </p:spPr>
        <p:txBody>
          <a:bodyPr vert="horz" lIns="91440" tIns="45720" rIns="91440" bIns="45720" rtlCol="0" anchor="t">
            <a:normAutofit/>
          </a:bodyPr>
          <a:lstStyle/>
          <a:p>
            <a:pPr marL="342900" indent="-342900" algn="l">
              <a:buFont typeface="Arial"/>
              <a:buChar char="•"/>
            </a:pPr>
            <a:r>
              <a:rPr lang="en-US" sz="3600" dirty="0">
                <a:ea typeface="+mj-lt"/>
                <a:cs typeface="+mj-lt"/>
              </a:rPr>
              <a:t>Accelerometer</a:t>
            </a:r>
            <a:br>
              <a:rPr lang="en-US" sz="3600" dirty="0">
                <a:ea typeface="+mj-lt"/>
                <a:cs typeface="+mj-lt"/>
              </a:rPr>
            </a:br>
            <a:r>
              <a:rPr lang="en-US" sz="2400" dirty="0">
                <a:ea typeface="+mj-lt"/>
                <a:cs typeface="+mj-lt"/>
              </a:rPr>
              <a:t>The accelerometer as the name suggests will measure the proper acceleration of the vehicle it does so by calculating the difference between the velocity off the vehicle all you can term it as the drop in the velocity of the vehicle or the rise in the velocity of the vehicle but in this project, we will be using accelerometer only two measure the drop in the velocity as well be detecting an accident which has taken place. </a:t>
            </a:r>
            <a:br>
              <a:rPr lang="en-US" sz="2400" dirty="0">
                <a:ea typeface="+mj-lt"/>
                <a:cs typeface="+mj-lt"/>
              </a:rPr>
            </a:br>
            <a:r>
              <a:rPr lang="en-US" sz="2400" dirty="0">
                <a:ea typeface="+mj-lt"/>
                <a:cs typeface="+mj-lt"/>
              </a:rPr>
              <a:t/>
            </a:r>
            <a:br>
              <a:rPr lang="en-US" sz="2400" dirty="0">
                <a:ea typeface="+mj-lt"/>
                <a:cs typeface="+mj-lt"/>
              </a:rPr>
            </a:br>
            <a:r>
              <a:rPr lang="en-US" sz="2400" dirty="0">
                <a:cs typeface="Arial"/>
              </a:rPr>
              <a:t>Given below is an image of a MPU 6050</a:t>
            </a:r>
          </a:p>
        </p:txBody>
      </p:sp>
      <p:sp>
        <p:nvSpPr>
          <p:cNvPr id="59" name="TextBox 58">
            <a:extLst>
              <a:ext uri="{FF2B5EF4-FFF2-40B4-BE49-F238E27FC236}">
                <a16:creationId xmlns:a16="http://schemas.microsoft.com/office/drawing/2014/main" xmlns="" id="{8BA231C4-F3DE-4635-BFF2-8D853AFA2034}"/>
              </a:ext>
            </a:extLst>
          </p:cNvPr>
          <p:cNvSpPr txBox="1"/>
          <p:nvPr/>
        </p:nvSpPr>
        <p:spPr>
          <a:xfrm>
            <a:off x="1637180" y="337297"/>
            <a:ext cx="9589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ctr"/>
            <a:r>
              <a:rPr lang="en-US" sz="5400" dirty="0">
                <a:cs typeface="Arial"/>
              </a:rPr>
              <a:t>Advancement in Technology  </a:t>
            </a:r>
          </a:p>
        </p:txBody>
      </p:sp>
    </p:spTree>
    <p:extLst>
      <p:ext uri="{BB962C8B-B14F-4D97-AF65-F5344CB8AC3E}">
        <p14:creationId xmlns:p14="http://schemas.microsoft.com/office/powerpoint/2010/main" val="168383071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office theme</Template>
  <TotalTime>36</TotalTime>
  <Words>1054</Words>
  <Application>Microsoft Office PowerPoint</Application>
  <PresentationFormat>Widescreen</PresentationFormat>
  <Paragraphs>73</Paragraphs>
  <Slides>21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Arial,Sans-Serif</vt:lpstr>
      <vt:lpstr>Batang</vt:lpstr>
      <vt:lpstr>Bembo</vt:lpstr>
      <vt:lpstr>MS Shell Dlg 2</vt:lpstr>
      <vt:lpstr>Trebuchet MS</vt:lpstr>
      <vt:lpstr>Wingdings</vt:lpstr>
      <vt:lpstr>Wingdings 3</vt:lpstr>
      <vt:lpstr>Madison</vt:lpstr>
      <vt:lpstr>Vehicle Collision Detection</vt:lpstr>
      <vt:lpstr>    INDEX   - Problem Definition  - Literature Review  - Software Requirements Specification  - Model &amp; Design  - Advancement in Technology  - MPU 6050 Accelerometer  - Evolution  - UML diagram  - Entity Relationship(ER) Diagram  - Hardware Diagram  - Software and Hardware used  </vt:lpstr>
      <vt:lpstr>In this current scenario, the usage of automobile increase with corresponding raise in population. Accordingly, the accident happens have also be increased due to distinct reasons. Among that, human mistakes while driving has become a crucial factor. There has been an increase of 32.4% in the total number of death rate caused by the road accidents during the year 2019. In addition, 20-50 million people were injured and disabled. This percentage has made an attention of many researchers to curb the accident growing rate, but since the that seems to be a little less practically applicable due to vast population. Therefore, a system needs to be created that will have a practical system which will reduce the chances of fatality to the lowest and will act as a post accidental plan. </vt:lpstr>
      <vt:lpstr>The system which is created by us deals with a motor vehicle collision detection system involving vehicles which sends information about the accident including the location and the time of the accident to mainly two places first aid center and the police station. This information is sent in the form of an alert message. But in the cases where there are no casualties a switch is provided which can be turned off by the driver to terminate sending the alert message.   A GSM, also known as global system for mobile Communication, module is used to send an alert message and a GPS, The Global Positioning System, module is used to detect the location of the accident. The GPS and GSM module are interfaced to the control unit using serial communication. The accident itself is detected using a sensor- accelerometer, which actually detects a change in the velocity of the vehicle, in a range of given threshold, And hence detects the collision between two automobiles Simultaneously sending a signal through Arduino. A 32bit ARM controller is used as the main high-speed data-processing unit. The signals are sent from the Accelerometer sensor to the controller after passing through an amplifying circuit. The signal is then sent to our server which in turn Send it to the police station and hospital nearest to the accident location.</vt:lpstr>
      <vt:lpstr>In this are users automobiles will be attached with an accelerometer which will detect the change in velocity of the vehicle and will send a signal to Arduino, The accelerometer will have a particular range that will determine the threshold of the sensor which will remove the exception cases like emergency brakes or stopping of a vehicle at a very low speed in limited amount of time For example the vehicle could be traveling at a speed of 40 kilometers per hour but when it has encountered a sudden break the accelerometer in that case, might detect it as an accident and may send a signal to the nearest police station and hospital which will be considered as a false alarm as the vehicle was not moving at an alarming speed that can cause an accident of severe level .</vt:lpstr>
      <vt:lpstr>The signal which was triggered by the Arduino in the automobile will be received by our server and this server where also receive the GPS location of that particular automobile and will send the signal as well as the GPS location to the nearest police station and hospital. This server will be basically acting as an intermediate element between the user and the receiver, the server will be in receiving status 24 hours throughout the day at night. </vt:lpstr>
      <vt:lpstr>The last phase of the system will be consisting of the sending of the signal which one receive through the Arduino present in the automobile and this signal will be then send to the nearest hospital and police station another part of this phase will be that the doctors present in The hospital will be able to access the medical reports and the medical histories hope that particular user who has been encountered with the accident. these medical reports and medical history will be present in a database system which is a part of the software and the user will have to upload their reports in their respective account which will be given as an option to the user, In a particular financial amount.</vt:lpstr>
      <vt:lpstr>PowerPoint Presentation</vt:lpstr>
      <vt:lpstr>Accelerometer The accelerometer as the name suggests will measure the proper acceleration of the vehicle it does so by calculating the difference between the velocity off the vehicle all you can term it as the drop in the velocity of the vehicle or the rise in the velocity of the vehicle but in this project, we will be using accelerometer only two measure the drop in the velocity as well be detecting an accident which has taken place.   Given below is an image of a MPU 6050</vt:lpstr>
      <vt:lpstr>PowerPoint Presentation</vt:lpstr>
      <vt:lpstr>MPU6050 sensor module is complete 6-axis Motion Tracking Device. It combines 3-axis Gyroscope, 3-axis Accelerometer and Digital Motion Processor all in small package. Also, it has additional feature of on-chip Temperature sensor. It has I2C bus interface to communicate with the microcontrollers.  The MPU6050 consist of 3-axis Gyroscope with Micro Electro Mechanical System(MEMS) technology. It is used to detect rotational velocity along the X, Y, Z axes as shown in below figure. </vt:lpstr>
      <vt:lpstr>Engineering:- Accelerometers can be used to measure vehicle acceleration. Accelerometers can be used to measure vibration on cars, machines, buildings, process control systems and safety installations. They can also be used to measure seismic activity, inclination, machine vibration, dynamic distance and speed with or without the influence of gravity.    Industry:- Accelerometers are also used for machinery health monitoring to report the vibration and its changes in time of shafts at the bearings of rotating equipment such as turbines, pumps,[15] fans,[16] rollers,[17] compressors,[18][19] or bearing fault[20] which, if not attended to promptly, can lead to costly repairs.   </vt:lpstr>
      <vt:lpstr>Building and structural monitoring:- Construction work – driving piles, demolition, drilling and excavating Moving loads on bridges Vehicle collisions Impact loads – falling debris Concussion loads – internal and external explosions   </vt:lpstr>
      <vt:lpstr>PowerPoint Presentation</vt:lpstr>
      <vt:lpstr>PowerPoint Presentation</vt:lpstr>
      <vt:lpstr>PowerPoint Presentation</vt:lpstr>
      <vt:lpstr>PowerPoint Presentation</vt:lpstr>
      <vt:lpstr>PowerPoint Presentation</vt:lpstr>
      <vt:lpstr>1. Xampp software  2. MySQL  3. Python  4. PHP  5. Arduino IDE</vt:lpstr>
      <vt:lpstr>1. Arduino uno  2. MPU 6050  3. GPS Module  4. Bread board  5. Connecting cables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PC</cp:lastModifiedBy>
  <cp:revision>263</cp:revision>
  <dcterms:created xsi:type="dcterms:W3CDTF">2021-04-28T08:51:53Z</dcterms:created>
  <dcterms:modified xsi:type="dcterms:W3CDTF">2021-04-30T00:45:02Z</dcterms:modified>
</cp:coreProperties>
</file>